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8"/>
  </p:notesMasterIdLst>
  <p:sldIdLst>
    <p:sldId id="298" r:id="rId2"/>
    <p:sldId id="365" r:id="rId3"/>
    <p:sldId id="266" r:id="rId4"/>
    <p:sldId id="367" r:id="rId5"/>
    <p:sldId id="368" r:id="rId6"/>
    <p:sldId id="388" r:id="rId7"/>
    <p:sldId id="389" r:id="rId8"/>
    <p:sldId id="390" r:id="rId9"/>
    <p:sldId id="391" r:id="rId10"/>
    <p:sldId id="392" r:id="rId11"/>
    <p:sldId id="394" r:id="rId12"/>
    <p:sldId id="393" r:id="rId13"/>
    <p:sldId id="444" r:id="rId14"/>
    <p:sldId id="470" r:id="rId15"/>
    <p:sldId id="397" r:id="rId16"/>
    <p:sldId id="398" r:id="rId17"/>
    <p:sldId id="414" r:id="rId18"/>
    <p:sldId id="400" r:id="rId19"/>
    <p:sldId id="404" r:id="rId20"/>
    <p:sldId id="406" r:id="rId21"/>
    <p:sldId id="408" r:id="rId22"/>
    <p:sldId id="410" r:id="rId23"/>
    <p:sldId id="423" r:id="rId24"/>
    <p:sldId id="422" r:id="rId25"/>
    <p:sldId id="402" r:id="rId26"/>
    <p:sldId id="471" r:id="rId27"/>
    <p:sldId id="424" r:id="rId28"/>
    <p:sldId id="418" r:id="rId29"/>
    <p:sldId id="412" r:id="rId30"/>
    <p:sldId id="416" r:id="rId31"/>
    <p:sldId id="469" r:id="rId32"/>
    <p:sldId id="420" r:id="rId33"/>
    <p:sldId id="426" r:id="rId34"/>
    <p:sldId id="428"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63" r:id="rId49"/>
    <p:sldId id="461" r:id="rId50"/>
    <p:sldId id="462" r:id="rId51"/>
    <p:sldId id="464" r:id="rId52"/>
    <p:sldId id="465" r:id="rId53"/>
    <p:sldId id="466" r:id="rId54"/>
    <p:sldId id="467" r:id="rId55"/>
    <p:sldId id="468" r:id="rId56"/>
    <p:sldId id="370" r:id="rId57"/>
    <p:sldId id="361" r:id="rId58"/>
    <p:sldId id="371" r:id="rId59"/>
    <p:sldId id="375" r:id="rId60"/>
    <p:sldId id="369" r:id="rId61"/>
    <p:sldId id="364" r:id="rId62"/>
    <p:sldId id="376" r:id="rId63"/>
    <p:sldId id="459" r:id="rId64"/>
    <p:sldId id="377" r:id="rId65"/>
    <p:sldId id="366" r:id="rId66"/>
    <p:sldId id="372" r:id="rId67"/>
    <p:sldId id="460" r:id="rId68"/>
    <p:sldId id="378" r:id="rId69"/>
    <p:sldId id="379" r:id="rId70"/>
    <p:sldId id="382" r:id="rId71"/>
    <p:sldId id="373" r:id="rId72"/>
    <p:sldId id="380" r:id="rId73"/>
    <p:sldId id="374" r:id="rId74"/>
    <p:sldId id="381" r:id="rId75"/>
    <p:sldId id="384" r:id="rId76"/>
    <p:sldId id="458" r:id="rId7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CC1682-1DA3-42F5-AC30-27AF7520940E}">
          <p14:sldIdLst>
            <p14:sldId id="298"/>
            <p14:sldId id="365"/>
            <p14:sldId id="266"/>
            <p14:sldId id="367"/>
            <p14:sldId id="368"/>
            <p14:sldId id="388"/>
            <p14:sldId id="389"/>
            <p14:sldId id="390"/>
            <p14:sldId id="391"/>
            <p14:sldId id="392"/>
            <p14:sldId id="394"/>
            <p14:sldId id="393"/>
            <p14:sldId id="444"/>
            <p14:sldId id="470"/>
            <p14:sldId id="397"/>
            <p14:sldId id="398"/>
            <p14:sldId id="414"/>
            <p14:sldId id="400"/>
            <p14:sldId id="404"/>
            <p14:sldId id="406"/>
            <p14:sldId id="408"/>
            <p14:sldId id="410"/>
            <p14:sldId id="423"/>
            <p14:sldId id="422"/>
            <p14:sldId id="402"/>
            <p14:sldId id="471"/>
            <p14:sldId id="424"/>
            <p14:sldId id="418"/>
            <p14:sldId id="412"/>
            <p14:sldId id="416"/>
            <p14:sldId id="469"/>
            <p14:sldId id="420"/>
            <p14:sldId id="426"/>
            <p14:sldId id="428"/>
            <p14:sldId id="445"/>
            <p14:sldId id="446"/>
            <p14:sldId id="447"/>
            <p14:sldId id="448"/>
            <p14:sldId id="449"/>
            <p14:sldId id="450"/>
            <p14:sldId id="451"/>
            <p14:sldId id="452"/>
            <p14:sldId id="453"/>
            <p14:sldId id="454"/>
            <p14:sldId id="455"/>
            <p14:sldId id="456"/>
            <p14:sldId id="457"/>
            <p14:sldId id="463"/>
            <p14:sldId id="461"/>
            <p14:sldId id="462"/>
            <p14:sldId id="464"/>
            <p14:sldId id="465"/>
            <p14:sldId id="466"/>
            <p14:sldId id="467"/>
            <p14:sldId id="468"/>
            <p14:sldId id="370"/>
            <p14:sldId id="361"/>
            <p14:sldId id="371"/>
            <p14:sldId id="375"/>
            <p14:sldId id="369"/>
            <p14:sldId id="364"/>
            <p14:sldId id="376"/>
            <p14:sldId id="459"/>
            <p14:sldId id="377"/>
            <p14:sldId id="366"/>
            <p14:sldId id="372"/>
            <p14:sldId id="460"/>
            <p14:sldId id="378"/>
            <p14:sldId id="379"/>
            <p14:sldId id="382"/>
            <p14:sldId id="373"/>
            <p14:sldId id="380"/>
            <p14:sldId id="374"/>
            <p14:sldId id="381"/>
            <p14:sldId id="384"/>
            <p14:sldId id="458"/>
          </p14:sldIdLst>
        </p14:section>
        <p14:section name="Untitled Section" id="{1C4FC426-EEC6-4555-903D-5E83DE64D047}">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94729" autoAdjust="0"/>
  </p:normalViewPr>
  <p:slideViewPr>
    <p:cSldViewPr snapToGrid="0" snapToObjects="1">
      <p:cViewPr varScale="1">
        <p:scale>
          <a:sx n="70" d="100"/>
          <a:sy n="70" d="100"/>
        </p:scale>
        <p:origin x="-1380"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6" y="2"/>
            <a:ext cx="2945659" cy="496332"/>
          </a:xfrm>
          <a:prstGeom prst="rect">
            <a:avLst/>
          </a:prstGeom>
        </p:spPr>
        <p:txBody>
          <a:bodyPr vert="horz" lIns="91440" tIns="45720" rIns="91440" bIns="45720" rtlCol="0"/>
          <a:lstStyle>
            <a:lvl1pPr algn="r">
              <a:defRPr sz="1200"/>
            </a:lvl1pPr>
          </a:lstStyle>
          <a:p>
            <a:fld id="{7389DA39-2DBE-4FF1-A410-94986644C6A9}" type="datetimeFigureOut">
              <a:rPr lang="en-US" smtClean="0"/>
              <a:pPr/>
              <a:t>1/30/2019</a:t>
            </a:fld>
            <a:endParaRPr lang="en-US" dirty="0"/>
          </a:p>
        </p:txBody>
      </p:sp>
      <p:sp>
        <p:nvSpPr>
          <p:cNvPr id="4" name="Slide Image Placeholder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9428584"/>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6" y="9428584"/>
            <a:ext cx="2945659" cy="496332"/>
          </a:xfrm>
          <a:prstGeom prst="rect">
            <a:avLst/>
          </a:prstGeom>
        </p:spPr>
        <p:txBody>
          <a:bodyPr vert="horz" lIns="91440" tIns="45720" rIns="91440" bIns="45720" rtlCol="0" anchor="b"/>
          <a:lstStyle>
            <a:lvl1pPr algn="r">
              <a:defRPr sz="1200"/>
            </a:lvl1pPr>
          </a:lstStyle>
          <a:p>
            <a:fld id="{CF275B5A-3040-4CFF-8A40-A5DAA6D1A11F}" type="slidenum">
              <a:rPr lang="en-US" smtClean="0"/>
              <a:pPr/>
              <a:t>‹#›</a:t>
            </a:fld>
            <a:endParaRPr lang="en-US" dirty="0"/>
          </a:p>
        </p:txBody>
      </p:sp>
    </p:spTree>
    <p:extLst>
      <p:ext uri="{BB962C8B-B14F-4D97-AF65-F5344CB8AC3E}">
        <p14:creationId xmlns:p14="http://schemas.microsoft.com/office/powerpoint/2010/main" val="2500598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ASSESSMENTS</a:t>
            </a:r>
          </a:p>
          <a:p>
            <a:endParaRPr lang="en-US" dirty="0"/>
          </a:p>
        </p:txBody>
      </p:sp>
      <p:sp>
        <p:nvSpPr>
          <p:cNvPr id="4" name="Slide Number Placeholder 3"/>
          <p:cNvSpPr>
            <a:spLocks noGrp="1"/>
          </p:cNvSpPr>
          <p:nvPr>
            <p:ph type="sldNum" sz="quarter" idx="10"/>
          </p:nvPr>
        </p:nvSpPr>
        <p:spPr/>
        <p:txBody>
          <a:bodyPr/>
          <a:lstStyle/>
          <a:p>
            <a:fld id="{CF275B5A-3040-4CFF-8A40-A5DAA6D1A11F}" type="slidenum">
              <a:rPr lang="en-US" smtClean="0"/>
              <a:pPr/>
              <a:t>1</a:t>
            </a:fld>
            <a:endParaRPr lang="en-US"/>
          </a:p>
        </p:txBody>
      </p:sp>
    </p:spTree>
    <p:extLst>
      <p:ext uri="{BB962C8B-B14F-4D97-AF65-F5344CB8AC3E}">
        <p14:creationId xmlns:p14="http://schemas.microsoft.com/office/powerpoint/2010/main" val="2487470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9470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4001278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506802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274928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033925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735616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2674655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3783454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830028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152506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4EF6776-A4B7-1C4D-B1F9-2B9029E89AE3}" type="datetimeFigureOut">
              <a:rPr lang="en-US" smtClean="0"/>
              <a:pPr/>
              <a:t>1/30/2019</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3862CD-2CE4-D846-9F15-15300DCE1BBC}" type="slidenum">
              <a:rPr lang="en-US" smtClean="0"/>
              <a:pPr/>
              <a:t>‹#›</a:t>
            </a:fld>
            <a:endParaRPr lang="en-US" dirty="0"/>
          </a:p>
        </p:txBody>
      </p:sp>
    </p:spTree>
    <p:extLst>
      <p:ext uri="{BB962C8B-B14F-4D97-AF65-F5344CB8AC3E}">
        <p14:creationId xmlns:p14="http://schemas.microsoft.com/office/powerpoint/2010/main" val="4105368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7180" y="832100"/>
            <a:ext cx="8013659" cy="4270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07180" y="1412384"/>
            <a:ext cx="8013659" cy="525538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76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kern="1200">
          <a:solidFill>
            <a:srgbClr val="FFFFF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5" name="Picture 4" descr="Powerpoint template (gpg).jpg"/>
          <p:cNvPicPr>
            <a:picLocks noChangeAspect="1"/>
          </p:cNvPicPr>
          <p:nvPr/>
        </p:nvPicPr>
        <p:blipFill>
          <a:blip r:embed="rId3"/>
          <a:stretch>
            <a:fillRect/>
          </a:stretch>
        </p:blipFill>
        <p:spPr>
          <a:xfrm>
            <a:off x="30192" y="0"/>
            <a:ext cx="9144000" cy="6858000"/>
          </a:xfrm>
          <a:prstGeom prst="rect">
            <a:avLst/>
          </a:prstGeom>
        </p:spPr>
      </p:pic>
      <p:sp>
        <p:nvSpPr>
          <p:cNvPr id="3" name="TextBox 2"/>
          <p:cNvSpPr txBox="1"/>
          <p:nvPr/>
        </p:nvSpPr>
        <p:spPr>
          <a:xfrm>
            <a:off x="1007180" y="1933575"/>
            <a:ext cx="7849949" cy="3170099"/>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ACCOMMODATIONS  &amp; CONCESSIONS</a:t>
            </a:r>
          </a:p>
          <a:p>
            <a:pPr algn="ctr"/>
            <a:r>
              <a:rPr lang="en-US" sz="4000" b="1" dirty="0">
                <a:solidFill>
                  <a:schemeClr val="bg1"/>
                </a:solidFill>
                <a:latin typeface="Arial" panose="020B0604020202020204" pitchFamily="34" charset="0"/>
                <a:cs typeface="Arial" panose="020B0604020202020204" pitchFamily="34" charset="0"/>
              </a:rPr>
              <a:t>TRAINING (GRADE R-12)</a:t>
            </a:r>
          </a:p>
          <a:p>
            <a:pPr algn="ctr"/>
            <a:r>
              <a:rPr lang="en-US" sz="4000" b="1" dirty="0">
                <a:solidFill>
                  <a:schemeClr val="bg1"/>
                </a:solidFill>
                <a:latin typeface="Arial" panose="020B0604020202020204" pitchFamily="34" charset="0"/>
                <a:cs typeface="Arial" panose="020B0604020202020204" pitchFamily="34" charset="0"/>
              </a:rPr>
              <a:t>2019</a:t>
            </a:r>
          </a:p>
          <a:p>
            <a:pPr algn="ct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6164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CB18F3-52BA-4554-BD56-402734EB20A5}"/>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PROVINCIAL BASED ACCOMMODATION COMMITTEE</a:t>
            </a:r>
          </a:p>
        </p:txBody>
      </p:sp>
      <p:sp>
        <p:nvSpPr>
          <p:cNvPr id="3" name="Content Placeholder 2">
            <a:extLst>
              <a:ext uri="{FF2B5EF4-FFF2-40B4-BE49-F238E27FC236}">
                <a16:creationId xmlns:a16="http://schemas.microsoft.com/office/drawing/2014/main" xmlns="" id="{FCE41CBB-2AC5-4386-886A-348F5FC1D8B6}"/>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Mediate the policy documents for accommodations to DBAC </a:t>
            </a:r>
          </a:p>
          <a:p>
            <a:r>
              <a:rPr lang="en-US" sz="2400" dirty="0">
                <a:latin typeface="Arial" panose="020B0604020202020204" pitchFamily="34" charset="0"/>
                <a:cs typeface="Arial" panose="020B0604020202020204" pitchFamily="34" charset="0"/>
              </a:rPr>
              <a:t>Inform DBAC of </a:t>
            </a:r>
            <a:r>
              <a:rPr lang="en-US" sz="2400" dirty="0" smtClean="0">
                <a:latin typeface="Arial" panose="020B0604020202020204" pitchFamily="34" charset="0"/>
                <a:cs typeface="Arial" panose="020B0604020202020204" pitchFamily="34" charset="0"/>
              </a:rPr>
              <a:t>time frames </a:t>
            </a:r>
            <a:r>
              <a:rPr lang="en-US" sz="2400" dirty="0">
                <a:latin typeface="Arial" panose="020B0604020202020204" pitchFamily="34" charset="0"/>
                <a:cs typeface="Arial" panose="020B0604020202020204" pitchFamily="34" charset="0"/>
              </a:rPr>
              <a:t>and management plans in line with the National Senior Certificate and provincial requirements </a:t>
            </a:r>
          </a:p>
          <a:p>
            <a:r>
              <a:rPr lang="en-US" sz="2400" dirty="0">
                <a:latin typeface="Arial" panose="020B0604020202020204" pitchFamily="34" charset="0"/>
                <a:cs typeface="Arial" panose="020B0604020202020204" pitchFamily="34" charset="0"/>
              </a:rPr>
              <a:t>Consider DBAC recommendations for accommodations/concessions with subsequent approval, non-approval  or approval with amendments</a:t>
            </a:r>
          </a:p>
          <a:p>
            <a:r>
              <a:rPr lang="en-US" sz="2400" dirty="0">
                <a:latin typeface="Arial" panose="020B0604020202020204" pitchFamily="34" charset="0"/>
                <a:cs typeface="Arial" panose="020B0604020202020204" pitchFamily="34" charset="0"/>
              </a:rPr>
              <a:t>Create a </a:t>
            </a:r>
            <a:r>
              <a:rPr lang="en-US" sz="2400" dirty="0" smtClean="0">
                <a:latin typeface="Arial" panose="020B0604020202020204" pitchFamily="34" charset="0"/>
                <a:cs typeface="Arial" panose="020B0604020202020204" pitchFamily="34" charset="0"/>
              </a:rPr>
              <a:t>database </a:t>
            </a:r>
            <a:r>
              <a:rPr lang="en-US" sz="2400" dirty="0">
                <a:latin typeface="Arial" panose="020B0604020202020204" pitchFamily="34" charset="0"/>
                <a:cs typeface="Arial" panose="020B0604020202020204" pitchFamily="34" charset="0"/>
              </a:rPr>
              <a:t>of all </a:t>
            </a:r>
            <a:r>
              <a:rPr lang="en-US" sz="2400" dirty="0" smtClean="0">
                <a:latin typeface="Arial" panose="020B0604020202020204" pitchFamily="34" charset="0"/>
                <a:cs typeface="Arial" panose="020B0604020202020204" pitchFamily="34" charset="0"/>
              </a:rPr>
              <a:t>accommodation/ concession </a:t>
            </a:r>
            <a:r>
              <a:rPr lang="en-US" sz="2400" dirty="0">
                <a:latin typeface="Arial" panose="020B0604020202020204" pitchFamily="34" charset="0"/>
                <a:cs typeface="Arial" panose="020B0604020202020204" pitchFamily="34" charset="0"/>
              </a:rPr>
              <a:t>applications</a:t>
            </a:r>
          </a:p>
          <a:p>
            <a:r>
              <a:rPr lang="en-US" sz="2400" dirty="0">
                <a:latin typeface="Arial" panose="020B0604020202020204" pitchFamily="34" charset="0"/>
                <a:cs typeface="Arial" panose="020B0604020202020204" pitchFamily="34" charset="0"/>
              </a:rPr>
              <a:t>Forward all required details of examination </a:t>
            </a:r>
            <a:r>
              <a:rPr lang="en-US" sz="2400" dirty="0" smtClean="0">
                <a:latin typeface="Arial" panose="020B0604020202020204" pitchFamily="34" charset="0"/>
                <a:cs typeface="Arial" panose="020B0604020202020204" pitchFamily="34" charset="0"/>
              </a:rPr>
              <a:t>accommodations/concessions </a:t>
            </a:r>
            <a:r>
              <a:rPr lang="en-US" sz="2400" dirty="0">
                <a:latin typeface="Arial" panose="020B0604020202020204" pitchFamily="34" charset="0"/>
                <a:cs typeface="Arial" panose="020B0604020202020204" pitchFamily="34" charset="0"/>
              </a:rPr>
              <a:t>for Grade 12 to the Director: Assessment and Examinations </a:t>
            </a:r>
          </a:p>
        </p:txBody>
      </p:sp>
    </p:spTree>
    <p:extLst>
      <p:ext uri="{BB962C8B-B14F-4D97-AF65-F5344CB8AC3E}">
        <p14:creationId xmlns:p14="http://schemas.microsoft.com/office/powerpoint/2010/main" val="2160098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FCA551-B84D-4C8E-BDF9-B90811001888}"/>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DIRECTORATE:ASSESSMENT AND EXAMINATIONS</a:t>
            </a:r>
          </a:p>
        </p:txBody>
      </p:sp>
      <p:sp>
        <p:nvSpPr>
          <p:cNvPr id="3" name="Content Placeholder 2">
            <a:extLst>
              <a:ext uri="{FF2B5EF4-FFF2-40B4-BE49-F238E27FC236}">
                <a16:creationId xmlns:a16="http://schemas.microsoft.com/office/drawing/2014/main" xmlns="" id="{875E90C4-99DB-471C-873B-D2B1D5541E93}"/>
              </a:ext>
            </a:extLst>
          </p:cNvPr>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Facilitate the generation of Grade 12 response letters </a:t>
            </a:r>
            <a:r>
              <a:rPr lang="en-US" sz="2400" dirty="0" smtClean="0">
                <a:latin typeface="Arial" panose="020B0604020202020204" pitchFamily="34" charset="0"/>
                <a:cs typeface="Arial" panose="020B0604020202020204" pitchFamily="34" charset="0"/>
              </a:rPr>
              <a:t>only for accommodations</a:t>
            </a:r>
          </a:p>
          <a:p>
            <a:r>
              <a:rPr lang="en-US" sz="2400" dirty="0" smtClean="0">
                <a:latin typeface="Arial" panose="020B0604020202020204" pitchFamily="34" charset="0"/>
                <a:cs typeface="Arial" panose="020B0604020202020204" pitchFamily="34" charset="0"/>
              </a:rPr>
              <a:t>All other letters are generated by the DBAC</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37572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65A7D-359F-4827-BE58-D617FFC6F686}"/>
              </a:ext>
            </a:extLst>
          </p:cNvPr>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APPEALS</a:t>
            </a:r>
          </a:p>
        </p:txBody>
      </p:sp>
      <p:sp>
        <p:nvSpPr>
          <p:cNvPr id="3" name="Content Placeholder 2">
            <a:extLst>
              <a:ext uri="{FF2B5EF4-FFF2-40B4-BE49-F238E27FC236}">
                <a16:creationId xmlns:a16="http://schemas.microsoft.com/office/drawing/2014/main" xmlns="" id="{FEB5B779-5B28-4872-961F-70C1A5BC6AFD}"/>
              </a:ext>
            </a:extLst>
          </p:cNvPr>
          <p:cNvSpPr>
            <a:spLocks noGrp="1"/>
          </p:cNvSpPr>
          <p:nvPr>
            <p:ph idx="1"/>
          </p:nvPr>
        </p:nvSpPr>
        <p:spPr/>
        <p:txBody>
          <a:bodyPr/>
          <a:lstStyle/>
          <a:p>
            <a:r>
              <a:rPr lang="en-US" sz="2800" dirty="0">
                <a:latin typeface="Arial" panose="020B0604020202020204" pitchFamily="34" charset="0"/>
                <a:cs typeface="Arial" panose="020B0604020202020204" pitchFamily="34" charset="0"/>
              </a:rPr>
              <a:t>An </a:t>
            </a:r>
            <a:r>
              <a:rPr lang="en-US" sz="2800" dirty="0" smtClean="0">
                <a:latin typeface="Arial" panose="020B0604020202020204" pitchFamily="34" charset="0"/>
                <a:cs typeface="Arial" panose="020B0604020202020204" pitchFamily="34" charset="0"/>
              </a:rPr>
              <a:t>accommodations/concessions </a:t>
            </a:r>
            <a:r>
              <a:rPr lang="en-US" sz="2800" dirty="0">
                <a:latin typeface="Arial" panose="020B0604020202020204" pitchFamily="34" charset="0"/>
                <a:cs typeface="Arial" panose="020B0604020202020204" pitchFamily="34" charset="0"/>
              </a:rPr>
              <a:t>decision may be appealed within 2 months of receipt of the original </a:t>
            </a:r>
            <a:r>
              <a:rPr lang="en-US" sz="2800" dirty="0" smtClean="0">
                <a:latin typeface="Arial" panose="020B0604020202020204" pitchFamily="34" charset="0"/>
                <a:cs typeface="Arial" panose="020B0604020202020204" pitchFamily="34" charset="0"/>
              </a:rPr>
              <a:t>decision</a:t>
            </a:r>
          </a:p>
          <a:p>
            <a:r>
              <a:rPr lang="en-US" sz="2800" dirty="0" smtClean="0">
                <a:latin typeface="Arial" panose="020B0604020202020204" pitchFamily="34" charset="0"/>
                <a:cs typeface="Arial" panose="020B0604020202020204" pitchFamily="34" charset="0"/>
              </a:rPr>
              <a:t>The outcome of an appeal cannot be re appealed </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Only the original application will be considered </a:t>
            </a:r>
          </a:p>
          <a:p>
            <a:r>
              <a:rPr lang="en-US" sz="2800" dirty="0">
                <a:latin typeface="Arial" panose="020B0604020202020204" pitchFamily="34" charset="0"/>
                <a:cs typeface="Arial" panose="020B0604020202020204" pitchFamily="34" charset="0"/>
              </a:rPr>
              <a:t>The department reserves the right to request further assessment</a:t>
            </a:r>
          </a:p>
          <a:p>
            <a:pPr algn="just"/>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716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B65A7D-359F-4827-BE58-D617FFC6F686}"/>
              </a:ext>
            </a:extLst>
          </p:cNvPr>
          <p:cNvSpPr>
            <a:spLocks noGrp="1"/>
          </p:cNvSpPr>
          <p:nvPr>
            <p:ph type="title"/>
          </p:nvPr>
        </p:nvSpPr>
        <p:spPr>
          <a:xfrm>
            <a:off x="1007180" y="832100"/>
            <a:ext cx="8013659" cy="427001"/>
          </a:xfrm>
        </p:spPr>
        <p:txBody>
          <a:bodyPr>
            <a:normAutofit/>
          </a:bodyPr>
          <a:lstStyle/>
          <a:p>
            <a:r>
              <a:rPr lang="en-US" sz="1800" dirty="0"/>
              <a:t>Types of Accommodations/Concessions </a:t>
            </a:r>
          </a:p>
        </p:txBody>
      </p:sp>
      <p:pic>
        <p:nvPicPr>
          <p:cNvPr id="4" name="Content Placeholder 3">
            <a:extLst>
              <a:ext uri="{FF2B5EF4-FFF2-40B4-BE49-F238E27FC236}">
                <a16:creationId xmlns:a16="http://schemas.microsoft.com/office/drawing/2014/main" xmlns="" id="{4737F04A-4955-4C0E-AD3D-2F82B6122D72}"/>
              </a:ext>
            </a:extLst>
          </p:cNvPr>
          <p:cNvPicPr>
            <a:picLocks noGrp="1" noChangeAspect="1"/>
          </p:cNvPicPr>
          <p:nvPr>
            <p:ph idx="1"/>
          </p:nvPr>
        </p:nvPicPr>
        <p:blipFill>
          <a:blip r:embed="rId2"/>
          <a:stretch>
            <a:fillRect/>
          </a:stretch>
        </p:blipFill>
        <p:spPr>
          <a:xfrm>
            <a:off x="-2348089" y="1259101"/>
            <a:ext cx="13749867" cy="5598899"/>
          </a:xfrm>
          <a:prstGeom prst="rect">
            <a:avLst/>
          </a:prstGeom>
        </p:spPr>
      </p:pic>
    </p:spTree>
    <p:extLst>
      <p:ext uri="{BB962C8B-B14F-4D97-AF65-F5344CB8AC3E}">
        <p14:creationId xmlns:p14="http://schemas.microsoft.com/office/powerpoint/2010/main" val="3656668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panose="020B0604020202020204" pitchFamily="34" charset="0"/>
                <a:cs typeface="Arial" panose="020B0604020202020204" pitchFamily="34" charset="0"/>
              </a:rPr>
              <a:t>ADDITIONAL TIME</a:t>
            </a:r>
            <a:endParaRPr lang="en-ZA"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281111202"/>
              </p:ext>
            </p:extLst>
          </p:nvPr>
        </p:nvGraphicFramePr>
        <p:xfrm>
          <a:off x="1052756" y="1435693"/>
          <a:ext cx="7715228" cy="5121756"/>
        </p:xfrm>
        <a:graphic>
          <a:graphicData uri="http://schemas.openxmlformats.org/drawingml/2006/table">
            <a:tbl>
              <a:tblPr firstRow="1" bandRow="1">
                <a:tableStyleId>{5C22544A-7EE6-4342-B048-85BDC9FD1C3A}</a:tableStyleId>
              </a:tblPr>
              <a:tblGrid>
                <a:gridCol w="3857614">
                  <a:extLst>
                    <a:ext uri="{9D8B030D-6E8A-4147-A177-3AD203B41FA5}">
                      <a16:colId xmlns:a16="http://schemas.microsoft.com/office/drawing/2014/main" xmlns="" val="20000"/>
                    </a:ext>
                  </a:extLst>
                </a:gridCol>
                <a:gridCol w="3857614">
                  <a:extLst>
                    <a:ext uri="{9D8B030D-6E8A-4147-A177-3AD203B41FA5}">
                      <a16:colId xmlns:a16="http://schemas.microsoft.com/office/drawing/2014/main" xmlns="" val="20001"/>
                    </a:ext>
                  </a:extLst>
                </a:gridCol>
              </a:tblGrid>
              <a:tr h="458316">
                <a:tc>
                  <a:txBody>
                    <a:bodyPr/>
                    <a:lstStyle/>
                    <a:p>
                      <a:r>
                        <a:rPr lang="en-US" sz="1200" dirty="0" smtClean="0">
                          <a:latin typeface="Arial" panose="020B0604020202020204" pitchFamily="34" charset="0"/>
                          <a:cs typeface="Arial" panose="020B0604020202020204" pitchFamily="34" charset="0"/>
                        </a:rPr>
                        <a:t>Impairment</a:t>
                      </a:r>
                      <a:endParaRPr lang="en-ZA" sz="1200" dirty="0">
                        <a:latin typeface="Arial" panose="020B0604020202020204" pitchFamily="34" charset="0"/>
                        <a:cs typeface="Arial" panose="020B0604020202020204" pitchFamily="34" charset="0"/>
                      </a:endParaRPr>
                    </a:p>
                  </a:txBody>
                  <a:tcPr/>
                </a:tc>
                <a:tc>
                  <a:txBody>
                    <a:bodyPr/>
                    <a:lstStyle/>
                    <a:p>
                      <a:r>
                        <a:rPr lang="en-US" sz="1200" dirty="0" smtClean="0">
                          <a:latin typeface="Arial" panose="020B0604020202020204" pitchFamily="34" charset="0"/>
                          <a:cs typeface="Arial" panose="020B0604020202020204" pitchFamily="34" charset="0"/>
                        </a:rPr>
                        <a:t>Additional time that may be made available</a:t>
                      </a:r>
                      <a:endParaRPr lang="en-ZA"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0000"/>
                  </a:ext>
                </a:extLst>
              </a:tr>
              <a:tr h="595120">
                <a:tc>
                  <a:txBody>
                    <a:bodyPr/>
                    <a:lstStyle/>
                    <a:p>
                      <a:r>
                        <a:rPr lang="en-US" dirty="0" smtClean="0"/>
                        <a:t>Physical Disability/Repetitive</a:t>
                      </a:r>
                      <a:r>
                        <a:rPr lang="en-US" baseline="0" dirty="0" smtClean="0"/>
                        <a:t> Strain Injury</a:t>
                      </a:r>
                      <a:endParaRPr lang="en-ZA" dirty="0"/>
                    </a:p>
                  </a:txBody>
                  <a:tcPr/>
                </a:tc>
                <a:tc>
                  <a:txBody>
                    <a:bodyPr/>
                    <a:lstStyle/>
                    <a:p>
                      <a:r>
                        <a:rPr lang="en-US" dirty="0" smtClean="0"/>
                        <a:t>5 to 10 minutes per hour to accommodate slower</a:t>
                      </a:r>
                      <a:r>
                        <a:rPr lang="en-US" baseline="0" dirty="0" smtClean="0"/>
                        <a:t> writing speed</a:t>
                      </a:r>
                      <a:endParaRPr lang="en-ZA" dirty="0"/>
                    </a:p>
                  </a:txBody>
                  <a:tcPr/>
                </a:tc>
                <a:extLst>
                  <a:ext uri="{0D108BD9-81ED-4DB2-BD59-A6C34878D82A}">
                    <a16:rowId xmlns:a16="http://schemas.microsoft.com/office/drawing/2014/main" xmlns="" val="10001"/>
                  </a:ext>
                </a:extLst>
              </a:tr>
              <a:tr h="850172">
                <a:tc>
                  <a:txBody>
                    <a:bodyPr/>
                    <a:lstStyle/>
                    <a:p>
                      <a:r>
                        <a:rPr lang="en-US" dirty="0" smtClean="0"/>
                        <a:t>Learning Disability</a:t>
                      </a:r>
                      <a:endParaRPr lang="en-ZA" dirty="0"/>
                    </a:p>
                  </a:txBody>
                  <a:tcPr/>
                </a:tc>
                <a:tc>
                  <a:txBody>
                    <a:bodyPr/>
                    <a:lstStyle/>
                    <a:p>
                      <a:r>
                        <a:rPr lang="en-US" dirty="0" smtClean="0"/>
                        <a:t>Maximum</a:t>
                      </a:r>
                      <a:r>
                        <a:rPr lang="en-US" baseline="0" dirty="0" smtClean="0"/>
                        <a:t> 20 minutes per hour for perusal/formulating/writing/checking answers</a:t>
                      </a:r>
                      <a:endParaRPr lang="en-ZA" dirty="0"/>
                    </a:p>
                  </a:txBody>
                  <a:tcPr/>
                </a:tc>
                <a:extLst>
                  <a:ext uri="{0D108BD9-81ED-4DB2-BD59-A6C34878D82A}">
                    <a16:rowId xmlns:a16="http://schemas.microsoft.com/office/drawing/2014/main" xmlns="" val="10002"/>
                  </a:ext>
                </a:extLst>
              </a:tr>
              <a:tr h="595120">
                <a:tc>
                  <a:txBody>
                    <a:bodyPr/>
                    <a:lstStyle/>
                    <a:p>
                      <a:r>
                        <a:rPr lang="en-US" dirty="0" smtClean="0"/>
                        <a:t>Chronic</a:t>
                      </a:r>
                      <a:r>
                        <a:rPr lang="en-US" baseline="0" dirty="0" smtClean="0"/>
                        <a:t> Pain</a:t>
                      </a:r>
                      <a:endParaRPr lang="en-ZA" dirty="0"/>
                    </a:p>
                  </a:txBody>
                  <a:tcPr/>
                </a:tc>
                <a:tc>
                  <a:txBody>
                    <a:bodyPr/>
                    <a:lstStyle/>
                    <a:p>
                      <a:r>
                        <a:rPr lang="en-US" dirty="0" smtClean="0"/>
                        <a:t>15 minutes per hour for standing/walking around</a:t>
                      </a:r>
                      <a:endParaRPr lang="en-ZA" dirty="0"/>
                    </a:p>
                  </a:txBody>
                  <a:tcPr/>
                </a:tc>
                <a:extLst>
                  <a:ext uri="{0D108BD9-81ED-4DB2-BD59-A6C34878D82A}">
                    <a16:rowId xmlns:a16="http://schemas.microsoft.com/office/drawing/2014/main" xmlns="" val="10003"/>
                  </a:ext>
                </a:extLst>
              </a:tr>
              <a:tr h="850172">
                <a:tc>
                  <a:txBody>
                    <a:bodyPr/>
                    <a:lstStyle/>
                    <a:p>
                      <a:r>
                        <a:rPr lang="en-US" dirty="0" smtClean="0"/>
                        <a:t>Vision</a:t>
                      </a:r>
                      <a:r>
                        <a:rPr lang="en-US" baseline="0" dirty="0" smtClean="0"/>
                        <a:t> Impairment</a:t>
                      </a:r>
                      <a:endParaRPr lang="en-ZA" dirty="0"/>
                    </a:p>
                  </a:txBody>
                  <a:tcPr/>
                </a:tc>
                <a:tc>
                  <a:txBody>
                    <a:bodyPr/>
                    <a:lstStyle/>
                    <a:p>
                      <a:r>
                        <a:rPr lang="en-US" dirty="0" smtClean="0"/>
                        <a:t>Double time for</a:t>
                      </a:r>
                      <a:r>
                        <a:rPr lang="en-US" baseline="0" dirty="0" smtClean="0"/>
                        <a:t> learners who are blind and time and a half for learners who have low vision or partially sighted</a:t>
                      </a:r>
                      <a:endParaRPr lang="en-ZA" dirty="0"/>
                    </a:p>
                  </a:txBody>
                  <a:tcPr/>
                </a:tc>
                <a:extLst>
                  <a:ext uri="{0D108BD9-81ED-4DB2-BD59-A6C34878D82A}">
                    <a16:rowId xmlns:a16="http://schemas.microsoft.com/office/drawing/2014/main" xmlns="" val="10004"/>
                  </a:ext>
                </a:extLst>
              </a:tr>
              <a:tr h="595120">
                <a:tc>
                  <a:txBody>
                    <a:bodyPr/>
                    <a:lstStyle/>
                    <a:p>
                      <a:r>
                        <a:rPr lang="en-US" dirty="0" smtClean="0"/>
                        <a:t>Hearing Loss</a:t>
                      </a:r>
                      <a:endParaRPr lang="en-ZA" dirty="0"/>
                    </a:p>
                  </a:txBody>
                  <a:tcPr/>
                </a:tc>
                <a:tc>
                  <a:txBody>
                    <a:bodyPr/>
                    <a:lstStyle/>
                    <a:p>
                      <a:r>
                        <a:rPr lang="en-US" dirty="0" smtClean="0"/>
                        <a:t>20 minutes  per hour for perusal/ formulating/writing/checking answers</a:t>
                      </a:r>
                      <a:endParaRPr lang="en-ZA" dirty="0"/>
                    </a:p>
                  </a:txBody>
                  <a:tcPr/>
                </a:tc>
                <a:extLst>
                  <a:ext uri="{0D108BD9-81ED-4DB2-BD59-A6C34878D82A}">
                    <a16:rowId xmlns:a16="http://schemas.microsoft.com/office/drawing/2014/main" xmlns="" val="10005"/>
                  </a:ext>
                </a:extLst>
              </a:tr>
              <a:tr h="850172">
                <a:tc>
                  <a:txBody>
                    <a:bodyPr/>
                    <a:lstStyle/>
                    <a:p>
                      <a:r>
                        <a:rPr lang="en-US" dirty="0" smtClean="0"/>
                        <a:t>Any other disability</a:t>
                      </a:r>
                      <a:r>
                        <a:rPr lang="en-US" baseline="0" dirty="0" smtClean="0"/>
                        <a:t> not identified in the above list</a:t>
                      </a:r>
                      <a:endParaRPr lang="en-ZA" dirty="0"/>
                    </a:p>
                  </a:txBody>
                  <a:tcPr/>
                </a:tc>
                <a:tc>
                  <a:txBody>
                    <a:bodyPr/>
                    <a:lstStyle/>
                    <a:p>
                      <a:r>
                        <a:rPr lang="en-US" dirty="0" smtClean="0"/>
                        <a:t>May use the above mentioned time allocation not exceeding 20 minutes</a:t>
                      </a:r>
                      <a:r>
                        <a:rPr lang="en-US" baseline="0" dirty="0" smtClean="0"/>
                        <a:t> per hour</a:t>
                      </a:r>
                      <a:endParaRPr lang="en-ZA" dirty="0"/>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1462184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B55DF-C13D-4E4D-9F08-0B3C6AC231DC}"/>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USE OF A SCRIBE</a:t>
            </a:r>
          </a:p>
        </p:txBody>
      </p:sp>
      <p:sp>
        <p:nvSpPr>
          <p:cNvPr id="3" name="Content Placeholder 2">
            <a:extLst>
              <a:ext uri="{FF2B5EF4-FFF2-40B4-BE49-F238E27FC236}">
                <a16:creationId xmlns:a16="http://schemas.microsoft.com/office/drawing/2014/main" xmlns="" id="{5746B02A-EF58-4D0B-8165-ADC717B729CB}"/>
              </a:ext>
            </a:extLst>
          </p:cNvPr>
          <p:cNvSpPr>
            <a:spLocks noGrp="1"/>
          </p:cNvSpPr>
          <p:nvPr>
            <p:ph idx="1"/>
          </p:nvPr>
        </p:nvSpPr>
        <p:spPr/>
        <p:txBody>
          <a:bodyPr>
            <a:normAutofit fontScale="70000" lnSpcReduction="20000"/>
          </a:bodyPr>
          <a:lstStyle/>
          <a:p>
            <a:pPr marL="0" indent="0" algn="just">
              <a:buNone/>
            </a:pPr>
            <a:r>
              <a:rPr lang="en-US" sz="3400" b="1" dirty="0">
                <a:latin typeface="Arial" panose="020B0604020202020204" pitchFamily="34" charset="0"/>
                <a:cs typeface="Arial" panose="020B0604020202020204" pitchFamily="34" charset="0"/>
              </a:rPr>
              <a:t>A learner may be granted </a:t>
            </a:r>
            <a:r>
              <a:rPr lang="en-US" sz="3400" b="1" dirty="0" smtClean="0">
                <a:latin typeface="Arial" panose="020B0604020202020204" pitchFamily="34" charset="0"/>
                <a:cs typeface="Arial" panose="020B0604020202020204" pitchFamily="34" charset="0"/>
              </a:rPr>
              <a:t>the use </a:t>
            </a:r>
            <a:r>
              <a:rPr lang="en-US" sz="3400" b="1" dirty="0">
                <a:latin typeface="Arial" panose="020B0604020202020204" pitchFamily="34" charset="0"/>
                <a:cs typeface="Arial" panose="020B0604020202020204" pitchFamily="34" charset="0"/>
              </a:rPr>
              <a:t>of a scribe </a:t>
            </a:r>
            <a:r>
              <a:rPr lang="en-US" sz="3400" b="1" dirty="0" smtClean="0">
                <a:latin typeface="Arial" panose="020B0604020202020204" pitchFamily="34" charset="0"/>
                <a:cs typeface="Arial" panose="020B0604020202020204" pitchFamily="34" charset="0"/>
              </a:rPr>
              <a:t>by the  </a:t>
            </a:r>
            <a:r>
              <a:rPr lang="en-US" sz="3400" b="1" dirty="0">
                <a:latin typeface="Arial" panose="020B0604020202020204" pitchFamily="34" charset="0"/>
                <a:cs typeface="Arial" panose="020B0604020202020204" pitchFamily="34" charset="0"/>
              </a:rPr>
              <a:t>PBAC if </a:t>
            </a:r>
            <a:r>
              <a:rPr lang="en-US" sz="3400" b="1" dirty="0" smtClean="0">
                <a:latin typeface="Arial" panose="020B0604020202020204" pitchFamily="34" charset="0"/>
                <a:cs typeface="Arial" panose="020B0604020202020204" pitchFamily="34" charset="0"/>
              </a:rPr>
              <a:t>:</a:t>
            </a:r>
          </a:p>
          <a:p>
            <a:pPr marL="0" indent="0" algn="just">
              <a:buNone/>
            </a:pPr>
            <a:endParaRPr lang="en-US" sz="3400" b="1"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writing </a:t>
            </a:r>
            <a:r>
              <a:rPr lang="en-US" dirty="0">
                <a:latin typeface="Arial" panose="020B0604020202020204" pitchFamily="34" charset="0"/>
                <a:cs typeface="Arial" panose="020B0604020202020204" pitchFamily="34" charset="0"/>
              </a:rPr>
              <a:t>speed is significantly slow (evidence is required)</a:t>
            </a:r>
          </a:p>
          <a:p>
            <a:r>
              <a:rPr lang="en-US" dirty="0">
                <a:latin typeface="Arial" panose="020B0604020202020204" pitchFamily="34" charset="0"/>
                <a:cs typeface="Arial" panose="020B0604020202020204" pitchFamily="34" charset="0"/>
              </a:rPr>
              <a:t>Handwriting is illegible (samples of learner work is required)</a:t>
            </a:r>
          </a:p>
          <a:p>
            <a:r>
              <a:rPr lang="en-US" dirty="0" smtClean="0">
                <a:latin typeface="Arial" panose="020B0604020202020204" pitchFamily="34" charset="0"/>
                <a:cs typeface="Arial" panose="020B0604020202020204" pitchFamily="34" charset="0"/>
              </a:rPr>
              <a:t>Learners </a:t>
            </a:r>
            <a:r>
              <a:rPr lang="en-US" dirty="0">
                <a:latin typeface="Arial" panose="020B0604020202020204" pitchFamily="34" charset="0"/>
                <a:cs typeface="Arial" panose="020B0604020202020204" pitchFamily="34" charset="0"/>
              </a:rPr>
              <a:t>are unable to write due to an injury/physical disability (a report is needed from a medical practitioner/ relevant therapist detailing how the condition affects the ability to write)</a:t>
            </a:r>
          </a:p>
          <a:p>
            <a:r>
              <a:rPr lang="en-US" dirty="0" smtClean="0">
                <a:latin typeface="Arial" panose="020B0604020202020204" pitchFamily="34" charset="0"/>
                <a:cs typeface="Arial" panose="020B0604020202020204" pitchFamily="34" charset="0"/>
              </a:rPr>
              <a:t>Where use </a:t>
            </a:r>
            <a:r>
              <a:rPr lang="en-US" dirty="0">
                <a:latin typeface="Arial" panose="020B0604020202020204" pitchFamily="34" charset="0"/>
                <a:cs typeface="Arial" panose="020B0604020202020204" pitchFamily="34" charset="0"/>
              </a:rPr>
              <a:t>of </a:t>
            </a:r>
            <a:r>
              <a:rPr lang="en-US" dirty="0" smtClean="0">
                <a:latin typeface="Arial" panose="020B0604020202020204" pitchFamily="34" charset="0"/>
                <a:cs typeface="Arial" panose="020B0604020202020204" pitchFamily="34" charset="0"/>
              </a:rPr>
              <a:t>a computer  </a:t>
            </a:r>
            <a:r>
              <a:rPr lang="en-US" dirty="0">
                <a:latin typeface="Arial" panose="020B0604020202020204" pitchFamily="34" charset="0"/>
                <a:cs typeface="Arial" panose="020B0604020202020204" pitchFamily="34" charset="0"/>
              </a:rPr>
              <a:t>is not an option (for the above three circumstances)</a:t>
            </a:r>
          </a:p>
          <a:p>
            <a:r>
              <a:rPr lang="en-US" dirty="0">
                <a:latin typeface="Arial" panose="020B0604020202020204" pitchFamily="34" charset="0"/>
                <a:cs typeface="Arial" panose="020B0604020202020204" pitchFamily="34" charset="0"/>
              </a:rPr>
              <a:t>Learners with significant visual impairment not yet proficient with Braille or any other devices for the visually impaired</a:t>
            </a:r>
          </a:p>
          <a:p>
            <a:r>
              <a:rPr lang="en-US" dirty="0">
                <a:latin typeface="Arial" panose="020B0604020202020204" pitchFamily="34" charset="0"/>
                <a:cs typeface="Arial" panose="020B0604020202020204" pitchFamily="34" charset="0"/>
              </a:rPr>
              <a:t>Learners who make use of the scribe also qualify for additional time and separate venue</a:t>
            </a:r>
          </a:p>
          <a:p>
            <a:endParaRPr lang="en-US" dirty="0"/>
          </a:p>
        </p:txBody>
      </p:sp>
    </p:spTree>
    <p:extLst>
      <p:ext uri="{BB962C8B-B14F-4D97-AF65-F5344CB8AC3E}">
        <p14:creationId xmlns:p14="http://schemas.microsoft.com/office/powerpoint/2010/main" val="733961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D5B0AC-CD0D-4F82-B7B7-298BF14D138E}"/>
              </a:ext>
            </a:extLst>
          </p:cNvPr>
          <p:cNvSpPr>
            <a:spLocks noGrp="1"/>
          </p:cNvSpPr>
          <p:nvPr>
            <p:ph type="title"/>
          </p:nvPr>
        </p:nvSpPr>
        <p:spPr>
          <a:xfrm>
            <a:off x="1007180" y="869245"/>
            <a:ext cx="8013659" cy="543140"/>
          </a:xfrm>
        </p:spPr>
        <p:txBody>
          <a:bodyPr>
            <a:normAutofit/>
          </a:bodyPr>
          <a:lstStyle/>
          <a:p>
            <a:r>
              <a:rPr lang="en-US" sz="2400" dirty="0">
                <a:latin typeface="Arial" panose="020B0604020202020204" pitchFamily="34" charset="0"/>
                <a:cs typeface="Arial" panose="020B0604020202020204" pitchFamily="34" charset="0"/>
              </a:rPr>
              <a:t>USE OF A READER</a:t>
            </a:r>
          </a:p>
        </p:txBody>
      </p:sp>
      <p:sp>
        <p:nvSpPr>
          <p:cNvPr id="3" name="Content Placeholder 2">
            <a:extLst>
              <a:ext uri="{FF2B5EF4-FFF2-40B4-BE49-F238E27FC236}">
                <a16:creationId xmlns:a16="http://schemas.microsoft.com/office/drawing/2014/main" xmlns="" id="{D8EAB9C8-FC06-44E1-9BDC-C42C948753D7}"/>
              </a:ext>
            </a:extLst>
          </p:cNvPr>
          <p:cNvSpPr>
            <a:spLocks noGrp="1"/>
          </p:cNvSpPr>
          <p:nvPr>
            <p:ph idx="1"/>
          </p:nvPr>
        </p:nvSpPr>
        <p:spPr>
          <a:xfrm>
            <a:off x="1007180" y="1412385"/>
            <a:ext cx="8013659" cy="5255381"/>
          </a:xfrm>
        </p:spPr>
        <p:txBody>
          <a:bodyPr>
            <a:normAutofit/>
          </a:bodyPr>
          <a:lstStyle/>
          <a:p>
            <a:pPr marL="0" indent="0" algn="just">
              <a:buNone/>
            </a:pPr>
            <a:r>
              <a:rPr lang="en-US" sz="2200" b="1" dirty="0">
                <a:latin typeface="Arial" panose="020B0604020202020204" pitchFamily="34" charset="0"/>
                <a:cs typeface="Arial" panose="020B0604020202020204" pitchFamily="34" charset="0"/>
              </a:rPr>
              <a:t>A learner may be granted a use of a reader by PBAC if</a:t>
            </a:r>
            <a:r>
              <a:rPr lang="en-US" sz="2200" b="1" dirty="0" smtClean="0">
                <a:latin typeface="Arial" panose="020B0604020202020204" pitchFamily="34" charset="0"/>
                <a:cs typeface="Arial" panose="020B0604020202020204" pitchFamily="34" charset="0"/>
              </a:rPr>
              <a:t>:</a:t>
            </a:r>
          </a:p>
          <a:p>
            <a:pPr marL="0" indent="0" algn="just">
              <a:buNone/>
            </a:pPr>
            <a:endParaRPr lang="en-US" sz="22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There is an impairment with reading which is confirmed through appropriate assessments</a:t>
            </a:r>
          </a:p>
          <a:p>
            <a:pPr algn="just"/>
            <a:r>
              <a:rPr lang="en-US" sz="2400" dirty="0">
                <a:latin typeface="Arial" panose="020B0604020202020204" pitchFamily="34" charset="0"/>
                <a:cs typeface="Arial" panose="020B0604020202020204" pitchFamily="34" charset="0"/>
              </a:rPr>
              <a:t>There is a diagnosed visual impairment and the learner is  not yet proficient with Braille or any other devices for the visually impaired</a:t>
            </a:r>
          </a:p>
          <a:p>
            <a:pPr algn="just"/>
            <a:r>
              <a:rPr lang="en-US" sz="2400" dirty="0">
                <a:latin typeface="Arial" panose="020B0604020202020204" pitchFamily="34" charset="0"/>
                <a:cs typeface="Arial" panose="020B0604020202020204" pitchFamily="34" charset="0"/>
              </a:rPr>
              <a:t>Learners who make use of a reader also qualify for additional time and separate venue</a:t>
            </a:r>
          </a:p>
          <a:p>
            <a:endParaRPr lang="en-US" sz="2800" dirty="0"/>
          </a:p>
          <a:p>
            <a:endParaRPr lang="en-US" dirty="0"/>
          </a:p>
        </p:txBody>
      </p:sp>
    </p:spTree>
    <p:extLst>
      <p:ext uri="{BB962C8B-B14F-4D97-AF65-F5344CB8AC3E}">
        <p14:creationId xmlns:p14="http://schemas.microsoft.com/office/powerpoint/2010/main" val="42161187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r>
              <a:rPr lang="en-US" altLang="en-US" sz="2800" dirty="0">
                <a:latin typeface="Arial" panose="020B0604020202020204" pitchFamily="34" charset="0"/>
                <a:cs typeface="Arial" panose="020B0604020202020204" pitchFamily="34" charset="0"/>
              </a:rPr>
              <a:t>   SEPARATE VENUE</a:t>
            </a:r>
          </a:p>
        </p:txBody>
      </p:sp>
      <p:sp>
        <p:nvSpPr>
          <p:cNvPr id="18435" name="Content Placeholder 2"/>
          <p:cNvSpPr>
            <a:spLocks noGrp="1"/>
          </p:cNvSpPr>
          <p:nvPr>
            <p:ph idx="1"/>
          </p:nvPr>
        </p:nvSpPr>
        <p:spPr>
          <a:xfrm>
            <a:off x="990600" y="1447800"/>
            <a:ext cx="7848600" cy="4953000"/>
          </a:xfrm>
        </p:spPr>
        <p:txBody>
          <a:bodyPr>
            <a:normAutofit lnSpcReduction="10000"/>
          </a:bodyPr>
          <a:lstStyle/>
          <a:p>
            <a:r>
              <a:rPr lang="en-US" altLang="en-US" sz="2800" dirty="0">
                <a:latin typeface="Arial" panose="020B0604020202020204" pitchFamily="34" charset="0"/>
                <a:cs typeface="Arial" panose="020B0604020202020204" pitchFamily="34" charset="0"/>
              </a:rPr>
              <a:t>The use of a separate venue is to assist an individual learner for medical, emotional or academic reasons </a:t>
            </a:r>
          </a:p>
          <a:p>
            <a:r>
              <a:rPr lang="en-US" altLang="en-US" sz="2800" dirty="0">
                <a:latin typeface="Arial" panose="020B0604020202020204" pitchFamily="34" charset="0"/>
                <a:cs typeface="Arial" panose="020B0604020202020204" pitchFamily="34" charset="0"/>
              </a:rPr>
              <a:t>A medical report is required detailing the condition, how it affects the learner and the support required e.g. if a separate venue is required for an anxiety disorder- a psychological/psychiatrist report is needed</a:t>
            </a:r>
          </a:p>
          <a:p>
            <a:r>
              <a:rPr lang="en-US" altLang="en-US" sz="2800" dirty="0">
                <a:latin typeface="Arial" panose="020B0604020202020204" pitchFamily="34" charset="0"/>
                <a:cs typeface="Arial" panose="020B0604020202020204" pitchFamily="34" charset="0"/>
              </a:rPr>
              <a:t>If a separate venue is required for e.g. for learners using computers and there are more than one, then three to four can be seated in one venue</a:t>
            </a:r>
          </a:p>
          <a:p>
            <a:endParaRPr lang="en-US" altLang="en-US" sz="28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7588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Autofit/>
          </a:bodyPr>
          <a:lstStyle/>
          <a:p>
            <a:r>
              <a:rPr lang="en-US" altLang="en-US" sz="2800" dirty="0">
                <a:latin typeface="Arial" panose="020B0604020202020204" pitchFamily="34" charset="0"/>
                <a:cs typeface="Arial" panose="020B0604020202020204" pitchFamily="34" charset="0"/>
              </a:rPr>
              <a:t>          USE OF A PERSONAL ASSISTANT</a:t>
            </a:r>
          </a:p>
        </p:txBody>
      </p:sp>
      <p:sp>
        <p:nvSpPr>
          <p:cNvPr id="9219" name="Content Placeholder 2"/>
          <p:cNvSpPr>
            <a:spLocks noGrp="1"/>
          </p:cNvSpPr>
          <p:nvPr>
            <p:ph idx="1"/>
          </p:nvPr>
        </p:nvSpPr>
        <p:spPr/>
        <p:txBody>
          <a:bodyPr>
            <a:normAutofit fontScale="92500" lnSpcReduction="10000"/>
          </a:bodyPr>
          <a:lstStyle/>
          <a:p>
            <a:pPr algn="just"/>
            <a:r>
              <a:rPr lang="en-US" altLang="en-US" sz="2400" dirty="0">
                <a:latin typeface="Arial" panose="020B0604020202020204" pitchFamily="34" charset="0"/>
                <a:cs typeface="Arial" panose="020B0604020202020204" pitchFamily="34" charset="0"/>
              </a:rPr>
              <a:t>A personal assistant may be required by learners with physical disabilities/injuries to provide assistance with manual tasks at the </a:t>
            </a:r>
            <a:r>
              <a:rPr lang="en-US" altLang="en-US" sz="2400" dirty="0" smtClean="0">
                <a:latin typeface="Arial" panose="020B0604020202020204" pitchFamily="34" charset="0"/>
                <a:cs typeface="Arial" panose="020B0604020202020204" pitchFamily="34" charset="0"/>
              </a:rPr>
              <a:t>learner’s </a:t>
            </a:r>
            <a:r>
              <a:rPr lang="en-US" altLang="en-US" sz="2400" dirty="0">
                <a:latin typeface="Arial" panose="020B0604020202020204" pitchFamily="34" charset="0"/>
                <a:cs typeface="Arial" panose="020B0604020202020204" pitchFamily="34" charset="0"/>
              </a:rPr>
              <a:t>request. E.g. If a learner has a physical disability, the personal assistant might assist to turn pages for them or take a jacket </a:t>
            </a:r>
            <a:r>
              <a:rPr lang="en-US" altLang="en-US" sz="2400" dirty="0" smtClean="0">
                <a:latin typeface="Arial" panose="020B0604020202020204" pitchFamily="34" charset="0"/>
                <a:cs typeface="Arial" panose="020B0604020202020204" pitchFamily="34" charset="0"/>
              </a:rPr>
              <a:t>off</a:t>
            </a:r>
            <a:endParaRPr lang="en-US" altLang="en-US" sz="2400" dirty="0">
              <a:latin typeface="Arial" panose="020B0604020202020204" pitchFamily="34" charset="0"/>
              <a:cs typeface="Arial" panose="020B0604020202020204" pitchFamily="34" charset="0"/>
            </a:endParaRPr>
          </a:p>
          <a:p>
            <a:pPr algn="just"/>
            <a:r>
              <a:rPr lang="en-US" altLang="en-US" sz="2400" dirty="0">
                <a:latin typeface="Arial" panose="020B0604020202020204" pitchFamily="34" charset="0"/>
                <a:cs typeface="Arial" panose="020B0604020202020204" pitchFamily="34" charset="0"/>
              </a:rPr>
              <a:t>A report is required by a medical practitioner or relevant therapist confirming the condition and detailing how it impacts the ability to function</a:t>
            </a:r>
          </a:p>
          <a:p>
            <a:pPr algn="just"/>
            <a:r>
              <a:rPr lang="en-US" altLang="en-US" sz="2400" dirty="0">
                <a:latin typeface="Arial" panose="020B0604020202020204" pitchFamily="34" charset="0"/>
                <a:cs typeface="Arial" panose="020B0604020202020204" pitchFamily="34" charset="0"/>
              </a:rPr>
              <a:t>The personal assistant may only speak to the candidate to clarify the request</a:t>
            </a:r>
          </a:p>
          <a:p>
            <a:pPr algn="just"/>
            <a:r>
              <a:rPr lang="en-US" altLang="en-US" sz="2400" dirty="0">
                <a:latin typeface="Arial" panose="020B0604020202020204" pitchFamily="34" charset="0"/>
                <a:cs typeface="Arial" panose="020B0604020202020204" pitchFamily="34" charset="0"/>
              </a:rPr>
              <a:t>The personal assistant may be familiar with the learner, but not teach the subject</a:t>
            </a:r>
          </a:p>
          <a:p>
            <a:pPr algn="just"/>
            <a:r>
              <a:rPr lang="en-US" altLang="en-US" sz="2400" dirty="0">
                <a:latin typeface="Arial" panose="020B0604020202020204" pitchFamily="34" charset="0"/>
                <a:cs typeface="Arial" panose="020B0604020202020204" pitchFamily="34" charset="0"/>
              </a:rPr>
              <a:t>The personal assistant should not discuss any matters with the learner unless it relates to the learner’s need for personal care or assistance</a:t>
            </a:r>
          </a:p>
          <a:p>
            <a:pPr algn="just"/>
            <a:r>
              <a:rPr lang="en-US" altLang="en-US" sz="2400" dirty="0">
                <a:latin typeface="Arial" panose="020B0604020202020204" pitchFamily="34" charset="0"/>
                <a:cs typeface="Arial" panose="020B0604020202020204" pitchFamily="34" charset="0"/>
              </a:rPr>
              <a:t>A separate venue is require</a:t>
            </a:r>
            <a:r>
              <a:rPr lang="en-US" altLang="en-US" sz="2000" dirty="0">
                <a:latin typeface="Arial" panose="020B0604020202020204" pitchFamily="34" charset="0"/>
                <a:cs typeface="Arial" panose="020B0604020202020204" pitchFamily="34" charset="0"/>
              </a:rPr>
              <a:t>d</a:t>
            </a:r>
          </a:p>
        </p:txBody>
      </p:sp>
    </p:spTree>
    <p:extLst>
      <p:ext uri="{BB962C8B-B14F-4D97-AF65-F5344CB8AC3E}">
        <p14:creationId xmlns:p14="http://schemas.microsoft.com/office/powerpoint/2010/main" val="1597064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r>
              <a:rPr lang="en-US" altLang="en-US" sz="2800" dirty="0">
                <a:latin typeface="Arial" panose="020B0604020202020204" pitchFamily="34" charset="0"/>
                <a:cs typeface="Arial" panose="020B0604020202020204" pitchFamily="34" charset="0"/>
              </a:rPr>
              <a:t>HANDWRITING</a:t>
            </a:r>
          </a:p>
        </p:txBody>
      </p:sp>
      <p:sp>
        <p:nvSpPr>
          <p:cNvPr id="13315" name="Content Placeholder 2"/>
          <p:cNvSpPr>
            <a:spLocks noGrp="1"/>
          </p:cNvSpPr>
          <p:nvPr>
            <p:ph idx="1"/>
          </p:nvPr>
        </p:nvSpPr>
        <p:spPr/>
        <p:txBody>
          <a:bodyPr>
            <a:normAutofit/>
          </a:bodyPr>
          <a:lstStyle/>
          <a:p>
            <a:endParaRPr lang="en-US" altLang="en-US" sz="2800" dirty="0">
              <a:latin typeface="Arial" panose="020B0604020202020204" pitchFamily="34" charset="0"/>
              <a:cs typeface="Arial" panose="020B0604020202020204" pitchFamily="34" charset="0"/>
            </a:endParaRPr>
          </a:p>
          <a:p>
            <a:pPr algn="just"/>
            <a:r>
              <a:rPr lang="en-US" altLang="en-US" sz="2800" dirty="0">
                <a:latin typeface="Arial" panose="020B0604020202020204" pitchFamily="34" charset="0"/>
                <a:cs typeface="Arial" panose="020B0604020202020204" pitchFamily="34" charset="0"/>
              </a:rPr>
              <a:t>A handwriting sticker is provided for learners whose handwriting is very difficult to read but not illegible (and for whom the use of a computer is not possible)</a:t>
            </a:r>
          </a:p>
          <a:p>
            <a:pPr algn="just"/>
            <a:r>
              <a:rPr lang="en-US" altLang="en-US" sz="2800" dirty="0">
                <a:latin typeface="Arial" panose="020B0604020202020204" pitchFamily="34" charset="0"/>
                <a:cs typeface="Arial" panose="020B0604020202020204" pitchFamily="34" charset="0"/>
              </a:rPr>
              <a:t>Copies of learner’s work is required as proof</a:t>
            </a:r>
          </a:p>
          <a:p>
            <a:pPr algn="just"/>
            <a:r>
              <a:rPr lang="en-US" altLang="en-US" sz="2800" dirty="0">
                <a:latin typeface="Arial" panose="020B0604020202020204" pitchFamily="34" charset="0"/>
                <a:cs typeface="Arial" panose="020B0604020202020204" pitchFamily="34" charset="0"/>
              </a:rPr>
              <a:t>A handwriting sticker is affixed to the cover of the answer book</a:t>
            </a:r>
          </a:p>
        </p:txBody>
      </p:sp>
    </p:spTree>
    <p:extLst>
      <p:ext uri="{BB962C8B-B14F-4D97-AF65-F5344CB8AC3E}">
        <p14:creationId xmlns:p14="http://schemas.microsoft.com/office/powerpoint/2010/main" val="4175815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700" dirty="0">
                <a:latin typeface="Arial" panose="020B0604020202020204" pitchFamily="34" charset="0"/>
                <a:cs typeface="Arial" panose="020B0604020202020204" pitchFamily="34" charset="0"/>
              </a:rPr>
              <a:t>WHAT ARE ACCOMMODATIONS/CONCESSIONS</a:t>
            </a:r>
            <a:r>
              <a:rPr lang="en-ZA" dirty="0"/>
              <a:t>?</a:t>
            </a:r>
          </a:p>
        </p:txBody>
      </p:sp>
      <p:sp>
        <p:nvSpPr>
          <p:cNvPr id="3" name="Content Placeholder 2"/>
          <p:cNvSpPr>
            <a:spLocks noGrp="1"/>
          </p:cNvSpPr>
          <p:nvPr>
            <p:ph idx="1"/>
          </p:nvPr>
        </p:nvSpPr>
        <p:spPr>
          <a:xfrm>
            <a:off x="627798" y="1412384"/>
            <a:ext cx="8393042" cy="5255382"/>
          </a:xfrm>
        </p:spPr>
        <p:txBody>
          <a:bodyPr>
            <a:normAutofit fontScale="70000" lnSpcReduction="20000"/>
          </a:bodyPr>
          <a:lstStyle/>
          <a:p>
            <a:pPr>
              <a:buFont typeface="Arial" panose="020B0604020202020204" pitchFamily="34" charset="0"/>
              <a:buChar char="•"/>
            </a:pPr>
            <a:r>
              <a:rPr lang="en-ZA" dirty="0">
                <a:latin typeface="Arial" panose="020B0604020202020204" pitchFamily="34" charset="0"/>
                <a:cs typeface="Arial" panose="020B0604020202020204" pitchFamily="34" charset="0"/>
              </a:rPr>
              <a:t>Accommodations refer to the use of differentiated methods of assessment to support learners who experience barriers to assessment</a:t>
            </a:r>
          </a:p>
          <a:p>
            <a:pPr>
              <a:buFont typeface="Arial" panose="020B0604020202020204" pitchFamily="34" charset="0"/>
              <a:buChar char="•"/>
            </a:pPr>
            <a:r>
              <a:rPr lang="en-ZA" dirty="0" smtClean="0">
                <a:latin typeface="Arial" panose="020B0604020202020204" pitchFamily="34" charset="0"/>
                <a:cs typeface="Arial" panose="020B0604020202020204" pitchFamily="34" charset="0"/>
              </a:rPr>
              <a:t>Concessions </a:t>
            </a:r>
            <a:r>
              <a:rPr lang="en-ZA" dirty="0">
                <a:latin typeface="Arial" panose="020B0604020202020204" pitchFamily="34" charset="0"/>
                <a:cs typeface="Arial" panose="020B0604020202020204" pitchFamily="34" charset="0"/>
              </a:rPr>
              <a:t>refer to permission granted to learners to be exempted from certain subjects or sections of the curriculum content</a:t>
            </a:r>
          </a:p>
          <a:p>
            <a:pPr>
              <a:buFont typeface="Arial" panose="020B0604020202020204" pitchFamily="34" charset="0"/>
              <a:buChar char="•"/>
            </a:pPr>
            <a:r>
              <a:rPr lang="en-ZA" dirty="0" smtClean="0">
                <a:latin typeface="Arial" panose="020B0604020202020204" pitchFamily="34" charset="0"/>
                <a:cs typeface="Arial" panose="020B0604020202020204" pitchFamily="34" charset="0"/>
              </a:rPr>
              <a:t>Differentiation </a:t>
            </a:r>
            <a:r>
              <a:rPr lang="en-ZA" dirty="0">
                <a:latin typeface="Arial" panose="020B0604020202020204" pitchFamily="34" charset="0"/>
                <a:cs typeface="Arial" panose="020B0604020202020204" pitchFamily="34" charset="0"/>
              </a:rPr>
              <a:t>in assessment and accommodations are designed to equalise opportunities for all learners by addressing barriers which learners may </a:t>
            </a:r>
            <a:r>
              <a:rPr lang="en-ZA" dirty="0" smtClean="0">
                <a:latin typeface="Arial" panose="020B0604020202020204" pitchFamily="34" charset="0"/>
                <a:cs typeface="Arial" panose="020B0604020202020204" pitchFamily="34" charset="0"/>
              </a:rPr>
              <a:t>experience  </a:t>
            </a:r>
            <a:endParaRPr lang="en-ZA" dirty="0">
              <a:latin typeface="Arial" panose="020B0604020202020204" pitchFamily="34" charset="0"/>
              <a:cs typeface="Arial" panose="020B0604020202020204" pitchFamily="34" charset="0"/>
            </a:endParaRPr>
          </a:p>
          <a:p>
            <a:pPr>
              <a:buFont typeface="Arial" panose="020B0604020202020204" pitchFamily="34" charset="0"/>
              <a:buChar char="•"/>
            </a:pPr>
            <a:r>
              <a:rPr lang="en-ZA" dirty="0">
                <a:latin typeface="Arial" panose="020B0604020202020204" pitchFamily="34" charset="0"/>
                <a:cs typeface="Arial" panose="020B0604020202020204" pitchFamily="34" charset="0"/>
              </a:rPr>
              <a:t>Support for learners to enable them to give a true account of their knowledge and/or </a:t>
            </a:r>
            <a:r>
              <a:rPr lang="en-ZA" dirty="0" smtClean="0">
                <a:latin typeface="Arial" panose="020B0604020202020204" pitchFamily="34" charset="0"/>
                <a:cs typeface="Arial" panose="020B0604020202020204" pitchFamily="34" charset="0"/>
              </a:rPr>
              <a:t>skills </a:t>
            </a:r>
            <a:endParaRPr lang="en-ZA" dirty="0">
              <a:latin typeface="Arial" panose="020B0604020202020204" pitchFamily="34" charset="0"/>
              <a:cs typeface="Arial" panose="020B0604020202020204" pitchFamily="34" charset="0"/>
            </a:endParaRPr>
          </a:p>
          <a:p>
            <a:pPr>
              <a:buFont typeface="Arial" panose="020B0604020202020204" pitchFamily="34" charset="0"/>
              <a:buChar char="•"/>
            </a:pPr>
            <a:r>
              <a:rPr lang="en-ZA" dirty="0">
                <a:latin typeface="Arial" panose="020B0604020202020204" pitchFamily="34" charset="0"/>
                <a:cs typeface="Arial" panose="020B0604020202020204" pitchFamily="34" charset="0"/>
              </a:rPr>
              <a:t>The standard of assessment must not be compromised, nor should the learner be given an unfair advantage over his or her peers; </a:t>
            </a:r>
          </a:p>
          <a:p>
            <a:pPr>
              <a:buFont typeface="Arial" panose="020B0604020202020204" pitchFamily="34" charset="0"/>
              <a:buChar char="•"/>
            </a:pPr>
            <a:r>
              <a:rPr lang="en-ZA" dirty="0" smtClean="0">
                <a:latin typeface="Arial" panose="020B0604020202020204" pitchFamily="34" charset="0"/>
                <a:cs typeface="Arial" panose="020B0604020202020204" pitchFamily="34" charset="0"/>
              </a:rPr>
              <a:t>It </a:t>
            </a:r>
            <a:r>
              <a:rPr lang="en-ZA" dirty="0">
                <a:latin typeface="Arial" panose="020B0604020202020204" pitchFamily="34" charset="0"/>
                <a:cs typeface="Arial" panose="020B0604020202020204" pitchFamily="34" charset="0"/>
              </a:rPr>
              <a:t>is important that differentiated assessment and/or accommodations are put into practice early and throughout learners’ school career to give them the opportunity to realise their </a:t>
            </a:r>
            <a:r>
              <a:rPr lang="en-ZA" dirty="0" smtClean="0">
                <a:latin typeface="Arial" panose="020B0604020202020204" pitchFamily="34" charset="0"/>
                <a:cs typeface="Arial" panose="020B0604020202020204" pitchFamily="34" charset="0"/>
              </a:rPr>
              <a:t>potential</a:t>
            </a:r>
            <a:endParaRPr lang="en-ZA" dirty="0">
              <a:latin typeface="Arial" panose="020B0604020202020204" pitchFamily="34" charset="0"/>
              <a:cs typeface="Arial" panose="020B0604020202020204" pitchFamily="34" charset="0"/>
            </a:endParaRPr>
          </a:p>
          <a:p>
            <a:pPr marL="0" indent="0">
              <a:buNone/>
            </a:pP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830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r>
              <a:rPr lang="en-US" altLang="en-US" sz="2800" dirty="0">
                <a:latin typeface="Arial" panose="020B0604020202020204" pitchFamily="34" charset="0"/>
                <a:cs typeface="Arial" panose="020B0604020202020204" pitchFamily="34" charset="0"/>
              </a:rPr>
              <a:t> SPELLING</a:t>
            </a:r>
          </a:p>
        </p:txBody>
      </p:sp>
      <p:sp>
        <p:nvSpPr>
          <p:cNvPr id="14339" name="Content Placeholder 2"/>
          <p:cNvSpPr>
            <a:spLocks noGrp="1"/>
          </p:cNvSpPr>
          <p:nvPr>
            <p:ph idx="1"/>
          </p:nvPr>
        </p:nvSpPr>
        <p:spPr/>
        <p:txBody>
          <a:bodyPr>
            <a:normAutofit lnSpcReduction="10000"/>
          </a:bodyPr>
          <a:lstStyle/>
          <a:p>
            <a:pPr algn="just"/>
            <a:r>
              <a:rPr lang="en-US" altLang="en-US" sz="2400" dirty="0">
                <a:latin typeface="Arial" panose="020B0604020202020204" pitchFamily="34" charset="0"/>
                <a:cs typeface="Arial" panose="020B0604020202020204" pitchFamily="34" charset="0"/>
              </a:rPr>
              <a:t>Spelling accommodation is granted when the spelling mistakes made by the learner compromises the </a:t>
            </a:r>
            <a:r>
              <a:rPr lang="en-US" altLang="en-US" sz="2400" dirty="0" smtClean="0">
                <a:latin typeface="Arial" panose="020B0604020202020204" pitchFamily="34" charset="0"/>
                <a:cs typeface="Arial" panose="020B0604020202020204" pitchFamily="34" charset="0"/>
              </a:rPr>
              <a:t>learner’s </a:t>
            </a:r>
            <a:r>
              <a:rPr lang="en-US" altLang="en-US" sz="2400" dirty="0">
                <a:latin typeface="Arial" panose="020B0604020202020204" pitchFamily="34" charset="0"/>
                <a:cs typeface="Arial" panose="020B0604020202020204" pitchFamily="34" charset="0"/>
              </a:rPr>
              <a:t>ability to express written language</a:t>
            </a:r>
          </a:p>
          <a:p>
            <a:pPr algn="just"/>
            <a:r>
              <a:rPr lang="en-US" altLang="en-US" sz="2400" dirty="0">
                <a:latin typeface="Arial" panose="020B0604020202020204" pitchFamily="34" charset="0"/>
                <a:cs typeface="Arial" panose="020B0604020202020204" pitchFamily="34" charset="0"/>
              </a:rPr>
              <a:t>Evidence of </a:t>
            </a:r>
            <a:r>
              <a:rPr lang="en-US" altLang="en-US" sz="2400" dirty="0" smtClean="0">
                <a:latin typeface="Arial" panose="020B0604020202020204" pitchFamily="34" charset="0"/>
                <a:cs typeface="Arial" panose="020B0604020202020204" pitchFamily="34" charset="0"/>
              </a:rPr>
              <a:t>the learner’s </a:t>
            </a:r>
            <a:r>
              <a:rPr lang="en-US" altLang="en-US" sz="2400" dirty="0">
                <a:latin typeface="Arial" panose="020B0604020202020204" pitchFamily="34" charset="0"/>
                <a:cs typeface="Arial" panose="020B0604020202020204" pitchFamily="34" charset="0"/>
              </a:rPr>
              <a:t>work in the </a:t>
            </a:r>
            <a:r>
              <a:rPr lang="en-US" altLang="en-US" sz="2400" dirty="0" smtClean="0">
                <a:latin typeface="Arial" panose="020B0604020202020204" pitchFamily="34" charset="0"/>
                <a:cs typeface="Arial" panose="020B0604020202020204" pitchFamily="34" charset="0"/>
              </a:rPr>
              <a:t>LOLT </a:t>
            </a:r>
            <a:r>
              <a:rPr lang="en-US" altLang="en-US" sz="2400" dirty="0">
                <a:latin typeface="Arial" panose="020B0604020202020204" pitchFamily="34" charset="0"/>
                <a:cs typeface="Arial" panose="020B0604020202020204" pitchFamily="34" charset="0"/>
              </a:rPr>
              <a:t>is required</a:t>
            </a:r>
          </a:p>
          <a:p>
            <a:pPr algn="just"/>
            <a:r>
              <a:rPr lang="en-US" altLang="en-US" sz="2400" dirty="0">
                <a:latin typeface="Arial" panose="020B0604020202020204" pitchFamily="34" charset="0"/>
                <a:cs typeface="Arial" panose="020B0604020202020204" pitchFamily="34" charset="0"/>
              </a:rPr>
              <a:t>A spelling sticker is placed on the answer books of the learner. The marker must not penalize spelling mistakes as long as what is written is phonetically correct</a:t>
            </a:r>
          </a:p>
          <a:p>
            <a:pPr algn="just"/>
            <a:r>
              <a:rPr lang="en-US" altLang="en-US" sz="2400" dirty="0">
                <a:latin typeface="Arial" panose="020B0604020202020204" pitchFamily="34" charset="0"/>
                <a:cs typeface="Arial" panose="020B0604020202020204" pitchFamily="34" charset="0"/>
              </a:rPr>
              <a:t>Note that in the </a:t>
            </a:r>
            <a:r>
              <a:rPr lang="en-US" altLang="en-US" sz="2400" dirty="0" smtClean="0">
                <a:latin typeface="Arial" panose="020B0604020202020204" pitchFamily="34" charset="0"/>
                <a:cs typeface="Arial" panose="020B0604020202020204" pitchFamily="34" charset="0"/>
              </a:rPr>
              <a:t>Language Papers </a:t>
            </a:r>
            <a:r>
              <a:rPr lang="en-US" altLang="en-US" sz="2400" dirty="0">
                <a:latin typeface="Arial" panose="020B0604020202020204" pitchFamily="34" charset="0"/>
                <a:cs typeface="Arial" panose="020B0604020202020204" pitchFamily="34" charset="0"/>
              </a:rPr>
              <a:t>where spelling is part of the content knowledge required at Grade 12 level, correct spelling is </a:t>
            </a:r>
            <a:r>
              <a:rPr lang="en-US" altLang="en-US" sz="2400" dirty="0" smtClean="0">
                <a:latin typeface="Arial" panose="020B0604020202020204" pitchFamily="34" charset="0"/>
                <a:cs typeface="Arial" panose="020B0604020202020204" pitchFamily="34" charset="0"/>
              </a:rPr>
              <a:t>needed</a:t>
            </a:r>
            <a:endParaRPr lang="en-US" altLang="en-US" sz="2400" dirty="0">
              <a:latin typeface="Arial" panose="020B0604020202020204" pitchFamily="34" charset="0"/>
              <a:cs typeface="Arial" panose="020B0604020202020204" pitchFamily="34" charset="0"/>
            </a:endParaRPr>
          </a:p>
          <a:p>
            <a:pPr algn="just"/>
            <a:r>
              <a:rPr lang="en-US" altLang="en-US" sz="2400" dirty="0">
                <a:latin typeface="Arial" panose="020B0604020202020204" pitchFamily="34" charset="0"/>
                <a:cs typeface="Arial" panose="020B0604020202020204" pitchFamily="34" charset="0"/>
              </a:rPr>
              <a:t>A spelling sticker is not granted when the difficulty is with the </a:t>
            </a:r>
            <a:r>
              <a:rPr lang="en-US" altLang="en-US" sz="2400" dirty="0" smtClean="0">
                <a:latin typeface="Arial" panose="020B0604020202020204" pitchFamily="34" charset="0"/>
                <a:cs typeface="Arial" panose="020B0604020202020204" pitchFamily="34" charset="0"/>
              </a:rPr>
              <a:t>LOLT </a:t>
            </a:r>
            <a:r>
              <a:rPr lang="en-US" altLang="en-US" sz="2400" dirty="0">
                <a:latin typeface="Arial" panose="020B0604020202020204" pitchFamily="34" charset="0"/>
                <a:cs typeface="Arial" panose="020B0604020202020204" pitchFamily="34" charset="0"/>
              </a:rPr>
              <a:t>which is different to the home language of the learner</a:t>
            </a: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2658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r>
              <a:rPr lang="en-US" altLang="en-US" dirty="0"/>
              <a:t>             </a:t>
            </a:r>
            <a:r>
              <a:rPr lang="en-US" altLang="en-US" sz="3100" dirty="0">
                <a:latin typeface="Arial" panose="020B0604020202020204" pitchFamily="34" charset="0"/>
                <a:cs typeface="Arial" panose="020B0604020202020204" pitchFamily="34" charset="0"/>
              </a:rPr>
              <a:t>MEDICATION/ FOOD INTAKE</a:t>
            </a:r>
          </a:p>
        </p:txBody>
      </p:sp>
      <p:sp>
        <p:nvSpPr>
          <p:cNvPr id="3" name="Content Placeholder 2"/>
          <p:cNvSpPr>
            <a:spLocks noGrp="1"/>
          </p:cNvSpPr>
          <p:nvPr>
            <p:ph idx="1"/>
          </p:nvPr>
        </p:nvSpPr>
        <p:spPr/>
        <p:txBody>
          <a:bodyPr/>
          <a:lstStyle/>
          <a:p>
            <a:pPr algn="just">
              <a:defRPr/>
            </a:pPr>
            <a:r>
              <a:rPr lang="en-US" sz="2800" dirty="0">
                <a:latin typeface="Arial" panose="020B0604020202020204" pitchFamily="34" charset="0"/>
                <a:cs typeface="Arial" panose="020B0604020202020204" pitchFamily="34" charset="0"/>
              </a:rPr>
              <a:t>It is granted to learners with medical conditions  such as Diabetes to take medication or food when needed</a:t>
            </a:r>
          </a:p>
          <a:p>
            <a:pPr algn="just">
              <a:defRPr/>
            </a:pPr>
            <a:r>
              <a:rPr lang="en-US" sz="2800" dirty="0">
                <a:latin typeface="Arial" panose="020B0604020202020204" pitchFamily="34" charset="0"/>
                <a:cs typeface="Arial" panose="020B0604020202020204" pitchFamily="34" charset="0"/>
              </a:rPr>
              <a:t>A medical report is required detailing the condition, how it affects the learner and the support required</a:t>
            </a:r>
          </a:p>
          <a:p>
            <a:pPr algn="just">
              <a:defRPr/>
            </a:pPr>
            <a:r>
              <a:rPr lang="en-US" sz="2800" dirty="0">
                <a:latin typeface="Arial" panose="020B0604020202020204" pitchFamily="34" charset="0"/>
                <a:cs typeface="Arial" panose="020B0604020202020204" pitchFamily="34" charset="0"/>
              </a:rPr>
              <a:t>Rest breaks should also be applied for in conjunction with this accommodation</a:t>
            </a:r>
          </a:p>
          <a:p>
            <a:pPr algn="just">
              <a:defRPr/>
            </a:pPr>
            <a:r>
              <a:rPr lang="en-US" sz="2800" dirty="0">
                <a:latin typeface="Arial" panose="020B0604020202020204" pitchFamily="34" charset="0"/>
                <a:cs typeface="Arial" panose="020B0604020202020204" pitchFamily="34" charset="0"/>
              </a:rPr>
              <a:t>A separate venue will </a:t>
            </a:r>
            <a:r>
              <a:rPr lang="en-US" sz="2800" dirty="0" smtClean="0">
                <a:latin typeface="Arial" panose="020B0604020202020204" pitchFamily="34" charset="0"/>
                <a:cs typeface="Arial" panose="020B0604020202020204" pitchFamily="34" charset="0"/>
              </a:rPr>
              <a:t>also be </a:t>
            </a:r>
            <a:r>
              <a:rPr lang="en-US" sz="2800" dirty="0">
                <a:latin typeface="Arial" panose="020B0604020202020204" pitchFamily="34" charset="0"/>
                <a:cs typeface="Arial" panose="020B0604020202020204" pitchFamily="34" charset="0"/>
              </a:rPr>
              <a:t>required</a:t>
            </a:r>
          </a:p>
          <a:p>
            <a:pPr>
              <a:defRPr/>
            </a:pPr>
            <a:endParaRPr lang="en-US" sz="2800" dirty="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a:p>
            <a:pPr marL="0" indent="0">
              <a:buFontTx/>
              <a:buNone/>
              <a:defRP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39060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r>
              <a:rPr lang="en-US" altLang="en-US" dirty="0">
                <a:latin typeface="Arial" panose="020B0604020202020204" pitchFamily="34" charset="0"/>
                <a:cs typeface="Arial" panose="020B0604020202020204" pitchFamily="34" charset="0"/>
              </a:rPr>
              <a:t>REST BREAKS</a:t>
            </a:r>
          </a:p>
        </p:txBody>
      </p:sp>
      <p:sp>
        <p:nvSpPr>
          <p:cNvPr id="16387" name="Content Placeholder 2"/>
          <p:cNvSpPr>
            <a:spLocks noGrp="1"/>
          </p:cNvSpPr>
          <p:nvPr>
            <p:ph idx="1"/>
          </p:nvPr>
        </p:nvSpPr>
        <p:spPr/>
        <p:txBody>
          <a:bodyPr>
            <a:normAutofit/>
          </a:bodyPr>
          <a:lstStyle/>
          <a:p>
            <a:r>
              <a:rPr lang="en-US" altLang="en-US" sz="2800" dirty="0">
                <a:latin typeface="Arial" panose="020B0604020202020204" pitchFamily="34" charset="0"/>
                <a:cs typeface="Arial" panose="020B0604020202020204" pitchFamily="34" charset="0"/>
              </a:rPr>
              <a:t>A rest break is granted to a learner who is not able to remain seated for the duration of the examination due to an injury or medical condition</a:t>
            </a:r>
          </a:p>
          <a:p>
            <a:r>
              <a:rPr lang="en-US" altLang="en-US" sz="2800" dirty="0">
                <a:latin typeface="Arial" panose="020B0604020202020204" pitchFamily="34" charset="0"/>
                <a:cs typeface="Arial" panose="020B0604020202020204" pitchFamily="34" charset="0"/>
              </a:rPr>
              <a:t>A medical report is required detailing the condition, how it affects the learner and the support required</a:t>
            </a:r>
          </a:p>
          <a:p>
            <a:r>
              <a:rPr lang="en-US" altLang="en-US" sz="2800" dirty="0">
                <a:latin typeface="Arial" panose="020B0604020202020204" pitchFamily="34" charset="0"/>
                <a:cs typeface="Arial" panose="020B0604020202020204" pitchFamily="34" charset="0"/>
              </a:rPr>
              <a:t>Rest break time does not count as extra writing time</a:t>
            </a:r>
          </a:p>
          <a:p>
            <a:r>
              <a:rPr lang="en-US" altLang="en-US" sz="2800" dirty="0">
                <a:latin typeface="Arial" panose="020B0604020202020204" pitchFamily="34" charset="0"/>
                <a:cs typeface="Arial" panose="020B0604020202020204" pitchFamily="34" charset="0"/>
              </a:rPr>
              <a:t>A separate venue is required</a:t>
            </a:r>
          </a:p>
        </p:txBody>
      </p:sp>
    </p:spTree>
    <p:extLst>
      <p:ext uri="{BB962C8B-B14F-4D97-AF65-F5344CB8AC3E}">
        <p14:creationId xmlns:p14="http://schemas.microsoft.com/office/powerpoint/2010/main" val="6890917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normAutofit fontScale="90000"/>
          </a:bodyPr>
          <a:lstStyle/>
          <a:p>
            <a:pPr algn="l"/>
            <a:r>
              <a:rPr lang="en-US" altLang="en-US" b="1" dirty="0"/>
              <a:t>                 </a:t>
            </a:r>
            <a:r>
              <a:rPr lang="en-US" altLang="en-US" sz="3100" dirty="0">
                <a:latin typeface="Arial" panose="020B0604020202020204" pitchFamily="34" charset="0"/>
                <a:cs typeface="Arial" panose="020B0604020202020204" pitchFamily="34" charset="0"/>
              </a:rPr>
              <a:t>USE OF A COMPUTER</a:t>
            </a:r>
          </a:p>
        </p:txBody>
      </p:sp>
      <p:sp>
        <p:nvSpPr>
          <p:cNvPr id="11267" name="Content Placeholder 2"/>
          <p:cNvSpPr>
            <a:spLocks noGrp="1"/>
          </p:cNvSpPr>
          <p:nvPr>
            <p:ph idx="1"/>
          </p:nvPr>
        </p:nvSpPr>
        <p:spPr>
          <a:xfrm>
            <a:off x="990600" y="1375873"/>
            <a:ext cx="7848600" cy="5281237"/>
          </a:xfrm>
        </p:spPr>
        <p:txBody>
          <a:bodyPr>
            <a:normAutofit lnSpcReduction="10000"/>
          </a:bodyPr>
          <a:lstStyle/>
          <a:p>
            <a:pPr marL="0" indent="0" algn="just">
              <a:buNone/>
            </a:pPr>
            <a:r>
              <a:rPr lang="en-US" altLang="en-US" sz="2400" b="1" dirty="0">
                <a:latin typeface="Arial" panose="020B0604020202020204" pitchFamily="34" charset="0"/>
                <a:cs typeface="Arial" panose="020B0604020202020204" pitchFamily="34" charset="0"/>
              </a:rPr>
              <a:t>A computer is requested when: </a:t>
            </a:r>
            <a:endParaRPr lang="en-US" altLang="en-US" sz="2400" b="1" dirty="0" smtClean="0">
              <a:latin typeface="Arial" panose="020B0604020202020204" pitchFamily="34" charset="0"/>
              <a:cs typeface="Arial" panose="020B0604020202020204" pitchFamily="34" charset="0"/>
            </a:endParaRPr>
          </a:p>
          <a:p>
            <a:pPr marL="0" indent="0" algn="just">
              <a:buNone/>
            </a:pPr>
            <a:endParaRPr lang="en-US" altLang="en-US" sz="2000" b="1" dirty="0">
              <a:latin typeface="Arial" panose="020B0604020202020204" pitchFamily="34" charset="0"/>
              <a:cs typeface="Arial" panose="020B0604020202020204" pitchFamily="34" charset="0"/>
            </a:endParaRPr>
          </a:p>
          <a:p>
            <a:pPr algn="just"/>
            <a:r>
              <a:rPr lang="en-US" altLang="en-US" sz="2400" dirty="0">
                <a:latin typeface="Arial" panose="020B0604020202020204" pitchFamily="34" charset="0"/>
                <a:cs typeface="Arial" panose="020B0604020202020204" pitchFamily="34" charset="0"/>
              </a:rPr>
              <a:t>A</a:t>
            </a:r>
            <a:r>
              <a:rPr lang="en-US" altLang="en-US" sz="2400" dirty="0" smtClean="0">
                <a:latin typeface="Arial" panose="020B0604020202020204" pitchFamily="34" charset="0"/>
                <a:cs typeface="Arial" panose="020B0604020202020204" pitchFamily="34" charset="0"/>
              </a:rPr>
              <a:t> </a:t>
            </a:r>
            <a:r>
              <a:rPr lang="en-US" altLang="en-US" sz="2400" dirty="0">
                <a:latin typeface="Arial" panose="020B0604020202020204" pitchFamily="34" charset="0"/>
                <a:cs typeface="Arial" panose="020B0604020202020204" pitchFamily="34" charset="0"/>
              </a:rPr>
              <a:t>learner has writing that is illegible</a:t>
            </a:r>
          </a:p>
          <a:p>
            <a:pPr algn="just"/>
            <a:r>
              <a:rPr lang="en-US" altLang="en-US" sz="2400" dirty="0">
                <a:latin typeface="Arial" panose="020B0604020202020204" pitchFamily="34" charset="0"/>
                <a:cs typeface="Arial" panose="020B0604020202020204" pitchFamily="34" charset="0"/>
              </a:rPr>
              <a:t>learners with physical disability/injury affecting hand dexterity </a:t>
            </a:r>
            <a:r>
              <a:rPr lang="en-US" altLang="en-US" sz="2400" dirty="0" smtClean="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a medical report or report by the relevant therapist is required detailing the condition, how it affects </a:t>
            </a:r>
            <a:r>
              <a:rPr lang="en-US" altLang="en-US" sz="2400" dirty="0" smtClean="0">
                <a:latin typeface="Arial" panose="020B0604020202020204" pitchFamily="34" charset="0"/>
                <a:cs typeface="Arial" panose="020B0604020202020204" pitchFamily="34" charset="0"/>
              </a:rPr>
              <a:t>handwriting </a:t>
            </a:r>
            <a:r>
              <a:rPr lang="en-US" altLang="en-US" sz="2400" dirty="0">
                <a:latin typeface="Arial" panose="020B0604020202020204" pitchFamily="34" charset="0"/>
                <a:cs typeface="Arial" panose="020B0604020202020204" pitchFamily="34" charset="0"/>
              </a:rPr>
              <a:t>and the support required)</a:t>
            </a:r>
          </a:p>
          <a:p>
            <a:pPr algn="just"/>
            <a:r>
              <a:rPr lang="en-US" altLang="en-US" sz="2400" dirty="0">
                <a:latin typeface="Arial" panose="020B0604020202020204" pitchFamily="34" charset="0"/>
                <a:cs typeface="Arial" panose="020B0604020202020204" pitchFamily="34" charset="0"/>
              </a:rPr>
              <a:t>In case of power cuts, a scribe must be used</a:t>
            </a:r>
          </a:p>
          <a:p>
            <a:pPr algn="just"/>
            <a:r>
              <a:rPr lang="en-US" altLang="en-US" sz="2400" dirty="0">
                <a:latin typeface="Arial" panose="020B0604020202020204" pitchFamily="34" charset="0"/>
                <a:cs typeface="Arial" panose="020B0604020202020204" pitchFamily="34" charset="0"/>
              </a:rPr>
              <a:t>A separate venue is required</a:t>
            </a:r>
          </a:p>
          <a:p>
            <a:pPr algn="just"/>
            <a:r>
              <a:rPr lang="en-US" altLang="en-US" sz="2400" dirty="0">
                <a:latin typeface="Arial" panose="020B0604020202020204" pitchFamily="34" charset="0"/>
                <a:cs typeface="Arial" panose="020B0604020202020204" pitchFamily="34" charset="0"/>
              </a:rPr>
              <a:t>The learner must have experience in using a computer</a:t>
            </a:r>
          </a:p>
          <a:p>
            <a:pPr algn="just"/>
            <a:r>
              <a:rPr lang="en-US" altLang="en-US" sz="2400" dirty="0" smtClean="0">
                <a:latin typeface="Arial" panose="020B0604020202020204" pitchFamily="34" charset="0"/>
                <a:cs typeface="Arial" panose="020B0604020202020204" pitchFamily="34" charset="0"/>
              </a:rPr>
              <a:t>All applications, programs and networks on </a:t>
            </a:r>
            <a:r>
              <a:rPr lang="en-US" altLang="en-US" sz="2400" dirty="0">
                <a:latin typeface="Arial" panose="020B0604020202020204" pitchFamily="34" charset="0"/>
                <a:cs typeface="Arial" panose="020B0604020202020204" pitchFamily="34" charset="0"/>
              </a:rPr>
              <a:t>t</a:t>
            </a:r>
            <a:r>
              <a:rPr lang="en-US" altLang="en-US" sz="2400" dirty="0" smtClean="0">
                <a:latin typeface="Arial" panose="020B0604020202020204" pitchFamily="34" charset="0"/>
                <a:cs typeface="Arial" panose="020B0604020202020204" pitchFamily="34" charset="0"/>
              </a:rPr>
              <a:t>he </a:t>
            </a:r>
            <a:r>
              <a:rPr lang="en-US" altLang="en-US" sz="2400" dirty="0">
                <a:latin typeface="Arial" panose="020B0604020202020204" pitchFamily="34" charset="0"/>
                <a:cs typeface="Arial" panose="020B0604020202020204" pitchFamily="34" charset="0"/>
              </a:rPr>
              <a:t>computer </a:t>
            </a:r>
            <a:r>
              <a:rPr lang="en-US" altLang="en-US" sz="2400" dirty="0" smtClean="0">
                <a:latin typeface="Arial" panose="020B0604020202020204" pitchFamily="34" charset="0"/>
                <a:cs typeface="Arial" panose="020B0604020202020204" pitchFamily="34" charset="0"/>
              </a:rPr>
              <a:t>that </a:t>
            </a:r>
            <a:r>
              <a:rPr lang="en-US" altLang="en-US" sz="2400" dirty="0">
                <a:latin typeface="Arial" panose="020B0604020202020204" pitchFamily="34" charset="0"/>
                <a:cs typeface="Arial" panose="020B0604020202020204" pitchFamily="34" charset="0"/>
              </a:rPr>
              <a:t>may assist the </a:t>
            </a:r>
            <a:r>
              <a:rPr lang="en-US" altLang="en-US" sz="2400" dirty="0" smtClean="0">
                <a:latin typeface="Arial" panose="020B0604020202020204" pitchFamily="34" charset="0"/>
                <a:cs typeface="Arial" panose="020B0604020202020204" pitchFamily="34" charset="0"/>
              </a:rPr>
              <a:t>learner, </a:t>
            </a:r>
            <a:r>
              <a:rPr lang="en-US" altLang="en-US" sz="2400" dirty="0">
                <a:latin typeface="Arial" panose="020B0604020202020204" pitchFamily="34" charset="0"/>
                <a:cs typeface="Arial" panose="020B0604020202020204" pitchFamily="34" charset="0"/>
              </a:rPr>
              <a:t>must be </a:t>
            </a:r>
            <a:r>
              <a:rPr lang="en-US" altLang="en-US" sz="2400" dirty="0" smtClean="0">
                <a:latin typeface="Arial" panose="020B0604020202020204" pitchFamily="34" charset="0"/>
                <a:cs typeface="Arial" panose="020B0604020202020204" pitchFamily="34" charset="0"/>
              </a:rPr>
              <a:t>disabled</a:t>
            </a: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70082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algn="l"/>
            <a:r>
              <a:rPr lang="en-US" altLang="en-US" b="1" dirty="0">
                <a:latin typeface="Arial" panose="020B0604020202020204" pitchFamily="34" charset="0"/>
                <a:cs typeface="Arial" panose="020B0604020202020204" pitchFamily="34" charset="0"/>
              </a:rPr>
              <a:t>                 </a:t>
            </a:r>
            <a:r>
              <a:rPr lang="en-US" altLang="en-US" sz="2700" dirty="0">
                <a:latin typeface="Arial" panose="020B0604020202020204" pitchFamily="34" charset="0"/>
                <a:cs typeface="Arial" panose="020B0604020202020204" pitchFamily="34" charset="0"/>
              </a:rPr>
              <a:t>USE OF A PROMPTER</a:t>
            </a:r>
          </a:p>
        </p:txBody>
      </p:sp>
      <p:sp>
        <p:nvSpPr>
          <p:cNvPr id="10243" name="Content Placeholder 2"/>
          <p:cNvSpPr>
            <a:spLocks noGrp="1"/>
          </p:cNvSpPr>
          <p:nvPr>
            <p:ph idx="1"/>
          </p:nvPr>
        </p:nvSpPr>
        <p:spPr/>
        <p:txBody>
          <a:bodyPr>
            <a:normAutofit/>
          </a:bodyPr>
          <a:lstStyle/>
          <a:p>
            <a:pPr algn="just"/>
            <a:r>
              <a:rPr lang="en-US" altLang="en-US" sz="2400" dirty="0">
                <a:latin typeface="Arial" panose="020B0604020202020204" pitchFamily="34" charset="0"/>
                <a:cs typeface="Arial" panose="020B0604020202020204" pitchFamily="34" charset="0"/>
              </a:rPr>
              <a:t>It is granted for learners who are easily distracted, affecting the assessment and exams process</a:t>
            </a:r>
          </a:p>
          <a:p>
            <a:pPr algn="just"/>
            <a:r>
              <a:rPr lang="en-US" altLang="en-US" sz="2400" dirty="0">
                <a:latin typeface="Arial" panose="020B0604020202020204" pitchFamily="34" charset="0"/>
                <a:cs typeface="Arial" panose="020B0604020202020204" pitchFamily="34" charset="0"/>
              </a:rPr>
              <a:t>A detailed report is required which outlines the severity and history</a:t>
            </a:r>
          </a:p>
          <a:p>
            <a:pPr algn="just"/>
            <a:r>
              <a:rPr lang="en-US" altLang="en-US" sz="2400" dirty="0">
                <a:latin typeface="Arial" panose="020B0604020202020204" pitchFamily="34" charset="0"/>
                <a:cs typeface="Arial" panose="020B0604020202020204" pitchFamily="34" charset="0"/>
              </a:rPr>
              <a:t>A separate venue is required</a:t>
            </a:r>
          </a:p>
          <a:p>
            <a:pPr algn="just"/>
            <a:r>
              <a:rPr lang="en-US" altLang="en-US" sz="2400" dirty="0">
                <a:latin typeface="Arial" panose="020B0604020202020204" pitchFamily="34" charset="0"/>
                <a:cs typeface="Arial" panose="020B0604020202020204" pitchFamily="34" charset="0"/>
              </a:rPr>
              <a:t>The invigilator cannot be the prompter</a:t>
            </a:r>
          </a:p>
          <a:p>
            <a:pPr algn="just"/>
            <a:r>
              <a:rPr lang="en-US" altLang="en-US" sz="2400" dirty="0">
                <a:latin typeface="Arial" panose="020B0604020202020204" pitchFamily="34" charset="0"/>
                <a:cs typeface="Arial" panose="020B0604020202020204" pitchFamily="34" charset="0"/>
              </a:rPr>
              <a:t>The prompter will observe if the learner is distracted and will refocus the learner with either a verbal cue or a physical cue (tap on the shoulder or desk)</a:t>
            </a:r>
          </a:p>
          <a:p>
            <a:pPr algn="just"/>
            <a:r>
              <a:rPr lang="en-US" altLang="en-US" sz="2400" dirty="0">
                <a:latin typeface="Arial" panose="020B0604020202020204" pitchFamily="34" charset="0"/>
                <a:cs typeface="Arial" panose="020B0604020202020204" pitchFamily="34" charset="0"/>
              </a:rPr>
              <a:t>The prompter cannot have any communication with the learner beyond the verbal and physical cue to </a:t>
            </a:r>
            <a:r>
              <a:rPr lang="en-US" altLang="en-US" sz="2400" dirty="0" smtClean="0">
                <a:latin typeface="Arial" panose="020B0604020202020204" pitchFamily="34" charset="0"/>
                <a:cs typeface="Arial" panose="020B0604020202020204" pitchFamily="34" charset="0"/>
              </a:rPr>
              <a:t>re-focus</a:t>
            </a:r>
            <a:endParaRPr lang="en-US" altLang="en-US" sz="2400" dirty="0">
              <a:latin typeface="Arial" panose="020B0604020202020204" pitchFamily="34" charset="0"/>
              <a:cs typeface="Arial" panose="020B0604020202020204" pitchFamily="34" charset="0"/>
            </a:endParaRPr>
          </a:p>
          <a:p>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3942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fontScale="90000"/>
          </a:bodyPr>
          <a:lstStyle/>
          <a:p>
            <a:pPr algn="l"/>
            <a:r>
              <a:rPr lang="en-US" altLang="en-US" dirty="0"/>
              <a:t>              </a:t>
            </a:r>
            <a:r>
              <a:rPr lang="en-US" altLang="en-US" sz="3100" dirty="0">
                <a:latin typeface="Arial" panose="020B0604020202020204" pitchFamily="34" charset="0"/>
                <a:cs typeface="Arial" panose="020B0604020202020204" pitchFamily="34" charset="0"/>
              </a:rPr>
              <a:t>BRAILLE &amp; LARGE PRINT</a:t>
            </a:r>
          </a:p>
        </p:txBody>
      </p:sp>
      <p:sp>
        <p:nvSpPr>
          <p:cNvPr id="12291" name="Content Placeholder 2"/>
          <p:cNvSpPr>
            <a:spLocks noGrp="1"/>
          </p:cNvSpPr>
          <p:nvPr>
            <p:ph idx="1"/>
          </p:nvPr>
        </p:nvSpPr>
        <p:spPr>
          <a:xfrm>
            <a:off x="990600" y="1413164"/>
            <a:ext cx="7848600" cy="4710546"/>
          </a:xfrm>
        </p:spPr>
        <p:txBody>
          <a:bodyPr>
            <a:noAutofit/>
          </a:bodyPr>
          <a:lstStyle/>
          <a:p>
            <a:pPr algn="jus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Learners diagnosed with visual impairments have different support needs depending on the severity e.g. font size, Braille or assistive devices</a:t>
            </a:r>
          </a:p>
          <a:p>
            <a:pPr algn="jus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An </a:t>
            </a:r>
            <a:r>
              <a:rPr lang="en-US" altLang="en-US" sz="2400" dirty="0" smtClean="0">
                <a:latin typeface="Arial" panose="020B0604020202020204" pitchFamily="34" charset="0"/>
                <a:cs typeface="Arial" panose="020B0604020202020204" pitchFamily="34" charset="0"/>
              </a:rPr>
              <a:t>ophthalmologist/optometrist </a:t>
            </a:r>
            <a:r>
              <a:rPr lang="en-US" altLang="en-US" sz="2400" dirty="0">
                <a:latin typeface="Arial" panose="020B0604020202020204" pitchFamily="34" charset="0"/>
                <a:cs typeface="Arial" panose="020B0604020202020204" pitchFamily="34" charset="0"/>
              </a:rPr>
              <a:t>report must detail the condition, how it impacts </a:t>
            </a:r>
            <a:r>
              <a:rPr lang="en-US" altLang="en-US" sz="2400" dirty="0" smtClean="0">
                <a:latin typeface="Arial" panose="020B0604020202020204" pitchFamily="34" charset="0"/>
                <a:cs typeface="Arial" panose="020B0604020202020204" pitchFamily="34" charset="0"/>
              </a:rPr>
              <a:t>on the </a:t>
            </a:r>
            <a:r>
              <a:rPr lang="en-US" altLang="en-US" sz="2400" dirty="0">
                <a:latin typeface="Arial" panose="020B0604020202020204" pitchFamily="34" charset="0"/>
                <a:cs typeface="Arial" panose="020B0604020202020204" pitchFamily="34" charset="0"/>
              </a:rPr>
              <a:t>learner and the support required e.g. font size</a:t>
            </a:r>
          </a:p>
          <a:p>
            <a:pPr algn="jus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Learners with diagnosed visual impairment receive additional time as stipulated</a:t>
            </a:r>
          </a:p>
          <a:p>
            <a:pPr algn="just">
              <a:buFont typeface="Arial" panose="020B0604020202020204" pitchFamily="34" charset="0"/>
              <a:buChar char="•"/>
            </a:pPr>
            <a:r>
              <a:rPr lang="en-US" altLang="en-US" sz="2400" dirty="0">
                <a:latin typeface="Arial" panose="020B0604020202020204" pitchFamily="34" charset="0"/>
                <a:cs typeface="Arial" panose="020B0604020202020204" pitchFamily="34" charset="0"/>
              </a:rPr>
              <a:t>Type of Braille required (contracted and uncontracted) and font size, must be indicated on the DBE 124 form</a:t>
            </a:r>
          </a:p>
        </p:txBody>
      </p:sp>
    </p:spTree>
    <p:extLst>
      <p:ext uri="{BB962C8B-B14F-4D97-AF65-F5344CB8AC3E}">
        <p14:creationId xmlns:p14="http://schemas.microsoft.com/office/powerpoint/2010/main" val="39750297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BR" dirty="0" smtClean="0"/>
              <a:t>DIGITAL RECORDER, VIDEO RECORDER, WEB-CAM </a:t>
            </a:r>
            <a:endParaRPr lang="en-US" dirty="0"/>
          </a:p>
        </p:txBody>
      </p:sp>
      <p:sp>
        <p:nvSpPr>
          <p:cNvPr id="3" name="Content Placeholder 2"/>
          <p:cNvSpPr>
            <a:spLocks noGrp="1"/>
          </p:cNvSpPr>
          <p:nvPr>
            <p:ph idx="1"/>
          </p:nvPr>
        </p:nvSpPr>
        <p:spPr>
          <a:xfrm>
            <a:off x="0" y="1412384"/>
            <a:ext cx="9144000" cy="5445616"/>
          </a:xfrm>
        </p:spPr>
        <p:txBody>
          <a:bodyPr>
            <a:normAutofit fontScale="85000" lnSpcReduction="10000"/>
          </a:bodyPr>
          <a:lstStyle/>
          <a:p>
            <a:r>
              <a:rPr lang="en-US" dirty="0"/>
              <a:t>A recording of the entire examination proceedings must be made whenever a separate venue is utilised. This recording must be submitted with the examination </a:t>
            </a:r>
            <a:r>
              <a:rPr lang="en-US" dirty="0" smtClean="0"/>
              <a:t>script</a:t>
            </a:r>
            <a:endParaRPr lang="en-US" dirty="0"/>
          </a:p>
          <a:p>
            <a:r>
              <a:rPr lang="en-US" dirty="0" smtClean="0"/>
              <a:t>The </a:t>
            </a:r>
            <a:r>
              <a:rPr lang="en-US" dirty="0"/>
              <a:t>recording device must be tested prior to its use in each examination and the battery life checked. Should the battery power be low, new batteries must be inserted to the device prior to the </a:t>
            </a:r>
            <a:r>
              <a:rPr lang="en-US" dirty="0" smtClean="0"/>
              <a:t>examination</a:t>
            </a:r>
            <a:endParaRPr lang="en-US" dirty="0"/>
          </a:p>
          <a:p>
            <a:r>
              <a:rPr lang="en-US" dirty="0" smtClean="0"/>
              <a:t>Digital </a:t>
            </a:r>
            <a:r>
              <a:rPr lang="en-US" dirty="0"/>
              <a:t>recordings need to be copied to a CD at the end of each examination and submitted with the candidate’s answer </a:t>
            </a:r>
            <a:r>
              <a:rPr lang="en-US" dirty="0" smtClean="0"/>
              <a:t>booklet </a:t>
            </a:r>
            <a:endParaRPr lang="en-US" dirty="0"/>
          </a:p>
          <a:p>
            <a:r>
              <a:rPr lang="en-US" dirty="0" smtClean="0"/>
              <a:t>This </a:t>
            </a:r>
            <a:r>
              <a:rPr lang="en-US" dirty="0"/>
              <a:t>requires the use of a separate venue. The examination proceedings must be recorded by the invigilator on a digital recording </a:t>
            </a:r>
            <a:r>
              <a:rPr lang="en-US" dirty="0" smtClean="0"/>
              <a:t>device </a:t>
            </a:r>
            <a:endParaRPr lang="en-US" dirty="0"/>
          </a:p>
        </p:txBody>
      </p:sp>
    </p:spTree>
    <p:extLst>
      <p:ext uri="{BB962C8B-B14F-4D97-AF65-F5344CB8AC3E}">
        <p14:creationId xmlns:p14="http://schemas.microsoft.com/office/powerpoint/2010/main" val="967674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F7E4B-CC14-4C48-A6E6-8F9AB8920EAB}"/>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SIGN LANGUAGE INTERPRETER</a:t>
            </a:r>
          </a:p>
        </p:txBody>
      </p:sp>
      <p:sp>
        <p:nvSpPr>
          <p:cNvPr id="3" name="Content Placeholder 2">
            <a:extLst>
              <a:ext uri="{FF2B5EF4-FFF2-40B4-BE49-F238E27FC236}">
                <a16:creationId xmlns:a16="http://schemas.microsoft.com/office/drawing/2014/main" xmlns="" id="{208DBA80-ADFE-4D23-AE7D-A9170829CA97}"/>
              </a:ext>
            </a:extLst>
          </p:cNvPr>
          <p:cNvSpPr>
            <a:spLocks noGrp="1"/>
          </p:cNvSpPr>
          <p:nvPr>
            <p:ph idx="1"/>
          </p:nvPr>
        </p:nvSpPr>
        <p:spPr>
          <a:xfrm>
            <a:off x="1007180" y="1412384"/>
            <a:ext cx="8013659" cy="5255382"/>
          </a:xfrm>
        </p:spPr>
        <p:txBody>
          <a:bodyPr>
            <a:normAutofit/>
          </a:bodyPr>
          <a:lstStyle/>
          <a:p>
            <a:pPr algn="just"/>
            <a:r>
              <a:rPr lang="en-US" sz="2600" dirty="0">
                <a:latin typeface="Arial" panose="020B0604020202020204" pitchFamily="34" charset="0"/>
                <a:cs typeface="Arial" panose="020B0604020202020204" pitchFamily="34" charset="0"/>
              </a:rPr>
              <a:t>This accommodation is provided in schools where the </a:t>
            </a:r>
            <a:r>
              <a:rPr lang="en-US" sz="2600" dirty="0" smtClean="0">
                <a:latin typeface="Arial" panose="020B0604020202020204" pitchFamily="34" charset="0"/>
                <a:cs typeface="Arial" panose="020B0604020202020204" pitchFamily="34" charset="0"/>
              </a:rPr>
              <a:t>LOLT </a:t>
            </a:r>
            <a:r>
              <a:rPr lang="en-US" sz="2600" dirty="0">
                <a:latin typeface="Arial" panose="020B0604020202020204" pitchFamily="34" charset="0"/>
                <a:cs typeface="Arial" panose="020B0604020202020204" pitchFamily="34" charset="0"/>
              </a:rPr>
              <a:t>is SASL</a:t>
            </a:r>
          </a:p>
          <a:p>
            <a:pPr algn="just"/>
            <a:r>
              <a:rPr lang="en-US" sz="2600" dirty="0" smtClean="0">
                <a:latin typeface="Arial" panose="020B0604020202020204" pitchFamily="34" charset="0"/>
                <a:cs typeface="Arial" panose="020B0604020202020204" pitchFamily="34" charset="0"/>
              </a:rPr>
              <a:t>An </a:t>
            </a:r>
            <a:r>
              <a:rPr lang="en-US" sz="2600" dirty="0">
                <a:latin typeface="Arial" panose="020B0604020202020204" pitchFamily="34" charset="0"/>
                <a:cs typeface="Arial" panose="020B0604020202020204" pitchFamily="34" charset="0"/>
              </a:rPr>
              <a:t>a</a:t>
            </a:r>
            <a:r>
              <a:rPr lang="en-US" sz="2600" dirty="0" smtClean="0">
                <a:latin typeface="Arial" panose="020B0604020202020204" pitchFamily="34" charset="0"/>
                <a:cs typeface="Arial" panose="020B0604020202020204" pitchFamily="34" charset="0"/>
              </a:rPr>
              <a:t>udiological </a:t>
            </a:r>
            <a:r>
              <a:rPr lang="en-US" sz="2600" dirty="0">
                <a:latin typeface="Arial" panose="020B0604020202020204" pitchFamily="34" charset="0"/>
                <a:cs typeface="Arial" panose="020B0604020202020204" pitchFamily="34" charset="0"/>
              </a:rPr>
              <a:t>evaluation must be included</a:t>
            </a:r>
          </a:p>
          <a:p>
            <a:pPr algn="just"/>
            <a:r>
              <a:rPr lang="en-US" sz="2600" dirty="0">
                <a:latin typeface="Arial" panose="020B0604020202020204" pitchFamily="34" charset="0"/>
                <a:cs typeface="Arial" panose="020B0604020202020204" pitchFamily="34" charset="0"/>
              </a:rPr>
              <a:t>The individual interpreting cannot also be the invigilator</a:t>
            </a:r>
          </a:p>
          <a:p>
            <a:pPr algn="just"/>
            <a:r>
              <a:rPr lang="en-US" sz="2600" dirty="0">
                <a:latin typeface="Arial" panose="020B0604020202020204" pitchFamily="34" charset="0"/>
                <a:cs typeface="Arial" panose="020B0604020202020204" pitchFamily="34" charset="0"/>
              </a:rPr>
              <a:t>The interpreter must be competent in SASL</a:t>
            </a:r>
          </a:p>
          <a:p>
            <a:pPr algn="just"/>
            <a:r>
              <a:rPr lang="en-US" sz="2600" dirty="0">
                <a:latin typeface="Arial" panose="020B0604020202020204" pitchFamily="34" charset="0"/>
                <a:cs typeface="Arial" panose="020B0604020202020204" pitchFamily="34" charset="0"/>
              </a:rPr>
              <a:t>The interpreter interprets while the chief invigilator reads the instructions and the questions</a:t>
            </a:r>
          </a:p>
          <a:p>
            <a:pPr algn="just"/>
            <a:r>
              <a:rPr lang="en-US" sz="2600" dirty="0">
                <a:latin typeface="Arial" panose="020B0604020202020204" pitchFamily="34" charset="0"/>
                <a:cs typeface="Arial" panose="020B0604020202020204" pitchFamily="34" charset="0"/>
              </a:rPr>
              <a:t>The interpreter does not interpret the questions when there is an adapted question paper, only the instruction</a:t>
            </a:r>
          </a:p>
          <a:p>
            <a:endParaRPr lang="en-US" dirty="0"/>
          </a:p>
          <a:p>
            <a:endParaRPr lang="en-US" dirty="0"/>
          </a:p>
        </p:txBody>
      </p:sp>
    </p:spTree>
    <p:extLst>
      <p:ext uri="{BB962C8B-B14F-4D97-AF65-F5344CB8AC3E}">
        <p14:creationId xmlns:p14="http://schemas.microsoft.com/office/powerpoint/2010/main" val="32833710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rmAutofit fontScale="90000"/>
          </a:bodyPr>
          <a:lstStyle/>
          <a:p>
            <a:r>
              <a:rPr lang="en-ZA" dirty="0"/>
              <a:t>   </a:t>
            </a:r>
            <a:r>
              <a:rPr lang="en-ZA" sz="3100" dirty="0">
                <a:latin typeface="Arial" panose="020B0604020202020204" pitchFamily="34" charset="0"/>
                <a:cs typeface="Arial" panose="020B0604020202020204" pitchFamily="34" charset="0"/>
              </a:rPr>
              <a:t>ADAPTED QUESTIONS</a:t>
            </a:r>
          </a:p>
        </p:txBody>
      </p:sp>
      <p:sp>
        <p:nvSpPr>
          <p:cNvPr id="20483" name="Content Placeholder 2"/>
          <p:cNvSpPr>
            <a:spLocks noGrp="1"/>
          </p:cNvSpPr>
          <p:nvPr>
            <p:ph idx="1"/>
          </p:nvPr>
        </p:nvSpPr>
        <p:spPr/>
        <p:txBody>
          <a:bodyPr/>
          <a:lstStyle/>
          <a:p>
            <a:pPr marL="0" indent="0" algn="just">
              <a:buNone/>
            </a:pPr>
            <a:r>
              <a:rPr lang="en-ZA" b="1" dirty="0"/>
              <a:t>This accommodation is granted to</a:t>
            </a:r>
            <a:r>
              <a:rPr lang="en-ZA" b="1" dirty="0" smtClean="0"/>
              <a:t>:</a:t>
            </a:r>
          </a:p>
          <a:p>
            <a:pPr marL="0" indent="0" algn="just">
              <a:buNone/>
            </a:pPr>
            <a:r>
              <a:rPr lang="en-ZA" b="1" dirty="0" smtClean="0"/>
              <a:t> </a:t>
            </a:r>
            <a:endParaRPr lang="en-ZA" b="1" dirty="0"/>
          </a:p>
          <a:p>
            <a:pPr algn="just"/>
            <a:r>
              <a:rPr lang="en-ZA" sz="2800" dirty="0">
                <a:latin typeface="Arial" panose="020B0604020202020204" pitchFamily="34" charset="0"/>
                <a:cs typeface="Arial" panose="020B0604020202020204" pitchFamily="34" charset="0"/>
              </a:rPr>
              <a:t>Blind or visually impaired </a:t>
            </a:r>
            <a:r>
              <a:rPr lang="en-ZA" sz="2800" dirty="0" smtClean="0">
                <a:latin typeface="Arial" panose="020B0604020202020204" pitchFamily="34" charset="0"/>
                <a:cs typeface="Arial" panose="020B0604020202020204" pitchFamily="34" charset="0"/>
              </a:rPr>
              <a:t>learners</a:t>
            </a:r>
            <a:endParaRPr lang="en-ZA" sz="2800" dirty="0">
              <a:latin typeface="Arial" panose="020B0604020202020204" pitchFamily="34" charset="0"/>
              <a:cs typeface="Arial" panose="020B0604020202020204" pitchFamily="34" charset="0"/>
            </a:endParaRPr>
          </a:p>
          <a:p>
            <a:pPr algn="just"/>
            <a:r>
              <a:rPr lang="en-ZA" sz="2800" dirty="0">
                <a:latin typeface="Arial" panose="020B0604020202020204" pitchFamily="34" charset="0"/>
                <a:cs typeface="Arial" panose="020B0604020202020204" pitchFamily="34" charset="0"/>
              </a:rPr>
              <a:t>Deaf or hard of hearing learners</a:t>
            </a:r>
          </a:p>
          <a:p>
            <a:pPr algn="just"/>
            <a:r>
              <a:rPr lang="en-ZA" sz="2800" dirty="0">
                <a:latin typeface="Arial" panose="020B0604020202020204" pitchFamily="34" charset="0"/>
                <a:cs typeface="Arial" panose="020B0604020202020204" pitchFamily="34" charset="0"/>
              </a:rPr>
              <a:t>Learners with physical barriers</a:t>
            </a:r>
          </a:p>
        </p:txBody>
      </p:sp>
    </p:spTree>
    <p:extLst>
      <p:ext uri="{BB962C8B-B14F-4D97-AF65-F5344CB8AC3E}">
        <p14:creationId xmlns:p14="http://schemas.microsoft.com/office/powerpoint/2010/main" val="40653622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Autofit/>
          </a:bodyPr>
          <a:lstStyle/>
          <a:p>
            <a:r>
              <a:rPr lang="en-US" altLang="en-US" sz="2400" dirty="0">
                <a:latin typeface="Arial" panose="020B0604020202020204" pitchFamily="34" charset="0"/>
                <a:cs typeface="Arial" panose="020B0604020202020204" pitchFamily="34" charset="0"/>
              </a:rPr>
              <a:t>EMERGENCY ACCOMMODATIONS</a:t>
            </a:r>
          </a:p>
        </p:txBody>
      </p:sp>
      <p:sp>
        <p:nvSpPr>
          <p:cNvPr id="17411" name="Content Placeholder 2"/>
          <p:cNvSpPr>
            <a:spLocks noGrp="1"/>
          </p:cNvSpPr>
          <p:nvPr>
            <p:ph idx="1"/>
          </p:nvPr>
        </p:nvSpPr>
        <p:spPr>
          <a:xfrm>
            <a:off x="0" y="1412384"/>
            <a:ext cx="9020839" cy="5255382"/>
          </a:xfrm>
        </p:spPr>
        <p:txBody>
          <a:bodyPr>
            <a:normAutofit lnSpcReduction="10000"/>
          </a:bodyPr>
          <a:lstStyle/>
          <a:p>
            <a:pPr algn="just"/>
            <a:r>
              <a:rPr lang="en-US" altLang="en-US" sz="2400" dirty="0">
                <a:latin typeface="Arial" panose="020B0604020202020204" pitchFamily="34" charset="0"/>
                <a:cs typeface="Arial" panose="020B0604020202020204" pitchFamily="34" charset="0"/>
              </a:rPr>
              <a:t>It refers to support required in cases of e.g. pregnancy, trauma, abuse, hospitalization,  imprisonment and injury occurring prior or during the exam/assessment</a:t>
            </a:r>
          </a:p>
          <a:p>
            <a:pPr algn="just"/>
            <a:r>
              <a:rPr lang="en-US" altLang="en-US" sz="2400" dirty="0">
                <a:latin typeface="Arial" panose="020B0604020202020204" pitchFamily="34" charset="0"/>
                <a:cs typeface="Arial" panose="020B0604020202020204" pitchFamily="34" charset="0"/>
              </a:rPr>
              <a:t>A medical report is required detailing the condition, how it affects the learner and the support required</a:t>
            </a:r>
          </a:p>
          <a:p>
            <a:pPr algn="just"/>
            <a:r>
              <a:rPr lang="en-US" altLang="en-US" sz="2400" dirty="0">
                <a:latin typeface="Arial" panose="020B0604020202020204" pitchFamily="34" charset="0"/>
                <a:cs typeface="Arial" panose="020B0604020202020204" pitchFamily="34" charset="0"/>
              </a:rPr>
              <a:t>Support could include any of the previous mentioned accommodations or what might be most appropriate depending on the nature of the emergency</a:t>
            </a:r>
          </a:p>
          <a:p>
            <a:pPr algn="just"/>
            <a:r>
              <a:rPr lang="en-US" altLang="en-US" sz="2400" dirty="0">
                <a:latin typeface="Arial" panose="020B0604020202020204" pitchFamily="34" charset="0"/>
                <a:cs typeface="Arial" panose="020B0604020202020204" pitchFamily="34" charset="0"/>
              </a:rPr>
              <a:t>The process for an emergency </a:t>
            </a:r>
            <a:r>
              <a:rPr lang="en-US" altLang="en-US" sz="2400" dirty="0" smtClean="0">
                <a:latin typeface="Arial" panose="020B0604020202020204" pitchFamily="34" charset="0"/>
                <a:cs typeface="Arial" panose="020B0604020202020204" pitchFamily="34" charset="0"/>
              </a:rPr>
              <a:t>accommodation is that if </a:t>
            </a:r>
            <a:r>
              <a:rPr lang="en-US" altLang="en-US" sz="2400" dirty="0">
                <a:latin typeface="Arial" panose="020B0604020202020204" pitchFamily="34" charset="0"/>
                <a:cs typeface="Arial" panose="020B0604020202020204" pitchFamily="34" charset="0"/>
              </a:rPr>
              <a:t>the documentation cannot </a:t>
            </a:r>
            <a:r>
              <a:rPr lang="en-US" altLang="en-US" sz="2400" dirty="0" smtClean="0">
                <a:latin typeface="Arial" panose="020B0604020202020204" pitchFamily="34" charset="0"/>
                <a:cs typeface="Arial" panose="020B0604020202020204" pitchFamily="34" charset="0"/>
              </a:rPr>
              <a:t>reach the </a:t>
            </a:r>
            <a:r>
              <a:rPr lang="en-US" altLang="en-US" sz="2400" dirty="0">
                <a:latin typeface="Arial" panose="020B0604020202020204" pitchFamily="34" charset="0"/>
                <a:cs typeface="Arial" panose="020B0604020202020204" pitchFamily="34" charset="0"/>
              </a:rPr>
              <a:t>PBAC due to the immediate nature of the emergency, </a:t>
            </a:r>
            <a:r>
              <a:rPr lang="en-US" altLang="en-US" sz="2400" dirty="0" smtClean="0">
                <a:latin typeface="Arial" panose="020B0604020202020204" pitchFamily="34" charset="0"/>
                <a:cs typeface="Arial" panose="020B0604020202020204" pitchFamily="34" charset="0"/>
              </a:rPr>
              <a:t>the DBAC </a:t>
            </a:r>
            <a:r>
              <a:rPr lang="en-US" altLang="en-US" sz="2400" dirty="0">
                <a:latin typeface="Arial" panose="020B0604020202020204" pitchFamily="34" charset="0"/>
                <a:cs typeface="Arial" panose="020B0604020202020204" pitchFamily="34" charset="0"/>
              </a:rPr>
              <a:t>to contact PBAC telephonically to obtain approval. If PBAC cannot be contacted, DBAC to make a decision and inform PBAC within 24 hours and evidence to be forwarded within three days</a:t>
            </a:r>
          </a:p>
          <a:p>
            <a:endParaRPr lang="en-US" altLang="en-US" dirty="0"/>
          </a:p>
        </p:txBody>
      </p:sp>
    </p:spTree>
    <p:extLst>
      <p:ext uri="{BB962C8B-B14F-4D97-AF65-F5344CB8AC3E}">
        <p14:creationId xmlns:p14="http://schemas.microsoft.com/office/powerpoint/2010/main" val="14092186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LEGISLATIVE FRAMEWORK</a:t>
            </a:r>
            <a:endParaRPr lang="en-ZA"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fontScale="92500"/>
          </a:bodyPr>
          <a:lstStyle/>
          <a:p>
            <a:r>
              <a:rPr lang="en-ZA" sz="2600" dirty="0">
                <a:latin typeface="Arial" panose="020B0604020202020204" pitchFamily="34" charset="0"/>
                <a:cs typeface="Arial" panose="020B0604020202020204" pitchFamily="34" charset="0"/>
              </a:rPr>
              <a:t>Government Gazette, No. 37651, 16 May 2014</a:t>
            </a:r>
          </a:p>
          <a:p>
            <a:r>
              <a:rPr lang="en-ZA" sz="2600" dirty="0">
                <a:latin typeface="Arial" panose="020B0604020202020204" pitchFamily="34" charset="0"/>
                <a:cs typeface="Arial" panose="020B0604020202020204" pitchFamily="34" charset="0"/>
              </a:rPr>
              <a:t>National Protocol for Assessment Grades R-12, Chapter 9 (discusses the three types of Assessment)</a:t>
            </a:r>
          </a:p>
          <a:p>
            <a:r>
              <a:rPr lang="en-ZA" sz="2600" dirty="0">
                <a:latin typeface="Arial" panose="020B0604020202020204" pitchFamily="34" charset="0"/>
                <a:cs typeface="Arial" panose="020B0604020202020204" pitchFamily="34" charset="0"/>
              </a:rPr>
              <a:t>Education White Paper 6-Special Needs </a:t>
            </a:r>
            <a:r>
              <a:rPr lang="en-ZA" sz="2600" dirty="0" smtClean="0">
                <a:latin typeface="Arial" panose="020B0604020202020204" pitchFamily="34" charset="0"/>
                <a:cs typeface="Arial" panose="020B0604020202020204" pitchFamily="34" charset="0"/>
              </a:rPr>
              <a:t>Education: </a:t>
            </a:r>
            <a:r>
              <a:rPr lang="en-ZA" sz="2600" dirty="0">
                <a:latin typeface="Arial" panose="020B0604020202020204" pitchFamily="34" charset="0"/>
                <a:cs typeface="Arial" panose="020B0604020202020204" pitchFamily="34" charset="0"/>
              </a:rPr>
              <a:t>Building an Inclusive Education and Training System</a:t>
            </a:r>
          </a:p>
          <a:p>
            <a:r>
              <a:rPr lang="en-ZA" sz="2600" dirty="0">
                <a:latin typeface="Arial" panose="020B0604020202020204" pitchFamily="34" charset="0"/>
                <a:cs typeface="Arial" panose="020B0604020202020204" pitchFamily="34" charset="0"/>
              </a:rPr>
              <a:t>National Policy Pertaining to the Conduct, Administration and Management of the National senior Certificate Examination, Annexure C1</a:t>
            </a:r>
          </a:p>
          <a:p>
            <a:r>
              <a:rPr lang="en-ZA" sz="2600" dirty="0">
                <a:latin typeface="Arial" panose="020B0604020202020204" pitchFamily="34" charset="0"/>
                <a:cs typeface="Arial" panose="020B0604020202020204" pitchFamily="34" charset="0"/>
              </a:rPr>
              <a:t>National Education Policy Act, 1996 </a:t>
            </a:r>
          </a:p>
          <a:p>
            <a:pPr marL="0" indent="0">
              <a:buNone/>
            </a:pPr>
            <a:r>
              <a:rPr lang="en-ZA" sz="2600" dirty="0">
                <a:latin typeface="Arial" panose="020B0604020202020204" pitchFamily="34" charset="0"/>
                <a:cs typeface="Arial" panose="020B0604020202020204" pitchFamily="34" charset="0"/>
              </a:rPr>
              <a:t>    (Act No. 27 of 1996)</a:t>
            </a:r>
          </a:p>
          <a:p>
            <a:r>
              <a:rPr lang="en-ZA" sz="2600" dirty="0" smtClean="0">
                <a:latin typeface="Arial" panose="020B0604020202020204" pitchFamily="34" charset="0"/>
                <a:cs typeface="Arial" panose="020B0604020202020204" pitchFamily="34" charset="0"/>
              </a:rPr>
              <a:t>Screening Identification, Assessment and Support Policy Document</a:t>
            </a:r>
            <a:endParaRPr lang="en-ZA" sz="2600" dirty="0">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153329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07180" y="313900"/>
            <a:ext cx="8013659" cy="1678674"/>
          </a:xfrm>
        </p:spPr>
        <p:txBody>
          <a:bodyPr>
            <a:noAutofit/>
          </a:bodyPr>
          <a:lstStyle/>
          <a:p>
            <a:r>
              <a:rPr lang="en-ZA" sz="2800" dirty="0" smtClean="0">
                <a:latin typeface="Arial" panose="020B0604020202020204" pitchFamily="34" charset="0"/>
                <a:cs typeface="Arial" panose="020B0604020202020204" pitchFamily="34" charset="0"/>
              </a:rPr>
              <a:t>CONCESSIONS </a:t>
            </a:r>
            <a:endParaRPr lang="en-ZA" sz="2800" dirty="0">
              <a:latin typeface="Arial" panose="020B0604020202020204" pitchFamily="34" charset="0"/>
              <a:cs typeface="Arial" panose="020B0604020202020204" pitchFamily="34" charset="0"/>
            </a:endParaRPr>
          </a:p>
        </p:txBody>
      </p:sp>
      <p:sp>
        <p:nvSpPr>
          <p:cNvPr id="19459" name="Content Placeholder 2"/>
          <p:cNvSpPr>
            <a:spLocks noGrp="1"/>
          </p:cNvSpPr>
          <p:nvPr>
            <p:ph idx="1"/>
          </p:nvPr>
        </p:nvSpPr>
        <p:spPr>
          <a:xfrm>
            <a:off x="0" y="1412384"/>
            <a:ext cx="9144000" cy="5445616"/>
          </a:xfrm>
        </p:spPr>
        <p:txBody>
          <a:bodyPr>
            <a:normAutofit fontScale="77500" lnSpcReduction="20000"/>
          </a:bodyPr>
          <a:lstStyle/>
          <a:p>
            <a:pPr marL="0" indent="0" algn="just">
              <a:buNone/>
            </a:pPr>
            <a:r>
              <a:rPr lang="en-ZA" sz="3100" b="1" dirty="0" smtClean="0">
                <a:latin typeface="Arial" panose="020B0604020202020204" pitchFamily="34" charset="0"/>
                <a:cs typeface="Arial" panose="020B0604020202020204" pitchFamily="34" charset="0"/>
              </a:rPr>
              <a:t>N/B The following concessions deviate from policy as it  affects the PROMOTION CRITERIA: </a:t>
            </a:r>
          </a:p>
          <a:p>
            <a:pPr marL="0" indent="0" algn="just">
              <a:buNone/>
            </a:pPr>
            <a:endParaRPr lang="en-ZA" sz="3100" b="1" dirty="0">
              <a:latin typeface="Arial" panose="020B0604020202020204" pitchFamily="34" charset="0"/>
              <a:cs typeface="Arial" panose="020B0604020202020204" pitchFamily="34" charset="0"/>
            </a:endParaRPr>
          </a:p>
          <a:p>
            <a:pPr marL="514350" indent="-514350" algn="just">
              <a:buAutoNum type="alphaUcPeriod"/>
            </a:pPr>
            <a:r>
              <a:rPr lang="en-ZA" sz="3100" b="1" dirty="0" smtClean="0">
                <a:latin typeface="Arial" panose="020B0604020202020204" pitchFamily="34" charset="0"/>
                <a:cs typeface="Arial" panose="020B0604020202020204" pitchFamily="34" charset="0"/>
              </a:rPr>
              <a:t>EXEMPTION FROM A SECOND LANGUAGE</a:t>
            </a:r>
          </a:p>
          <a:p>
            <a:pPr marL="0" indent="0" algn="just">
              <a:buNone/>
            </a:pPr>
            <a:endParaRPr lang="en-ZA" sz="3100" b="1" dirty="0" smtClean="0">
              <a:latin typeface="Arial" panose="020B0604020202020204" pitchFamily="34" charset="0"/>
              <a:cs typeface="Arial" panose="020B0604020202020204" pitchFamily="34" charset="0"/>
            </a:endParaRPr>
          </a:p>
          <a:p>
            <a:pPr algn="just"/>
            <a:r>
              <a:rPr lang="en-ZA" sz="3100" dirty="0" smtClean="0">
                <a:latin typeface="Arial" panose="020B0604020202020204" pitchFamily="34" charset="0"/>
                <a:cs typeface="Arial" panose="020B0604020202020204" pitchFamily="34" charset="0"/>
              </a:rPr>
              <a:t>This concession is granted to Immigrant learners</a:t>
            </a:r>
          </a:p>
          <a:p>
            <a:pPr algn="just"/>
            <a:r>
              <a:rPr lang="en-ZA" sz="3100" dirty="0" smtClean="0">
                <a:latin typeface="Arial" panose="020B0604020202020204" pitchFamily="34" charset="0"/>
                <a:cs typeface="Arial" panose="020B0604020202020204" pitchFamily="34" charset="0"/>
              </a:rPr>
              <a:t>An Immigrant learner </a:t>
            </a:r>
            <a:r>
              <a:rPr lang="en-ZA" sz="3100" dirty="0">
                <a:latin typeface="Arial" panose="020B0604020202020204" pitchFamily="34" charset="0"/>
                <a:cs typeface="Arial" panose="020B0604020202020204" pitchFamily="34" charset="0"/>
              </a:rPr>
              <a:t>may be granted a concession to exempt them from offering a second </a:t>
            </a:r>
            <a:r>
              <a:rPr lang="en-ZA" sz="3100" dirty="0" smtClean="0">
                <a:latin typeface="Arial" panose="020B0604020202020204" pitchFamily="34" charset="0"/>
                <a:cs typeface="Arial" panose="020B0604020202020204" pitchFamily="34" charset="0"/>
              </a:rPr>
              <a:t>language (Gr 10 -12).  Gr 7 - 9 second language is not used as promotional requirement.</a:t>
            </a:r>
          </a:p>
          <a:p>
            <a:pPr algn="just"/>
            <a:r>
              <a:rPr lang="en-ZA" sz="3100" dirty="0" smtClean="0">
                <a:latin typeface="Arial" panose="020B0604020202020204" pitchFamily="34" charset="0"/>
                <a:cs typeface="Arial" panose="020B0604020202020204" pitchFamily="34" charset="0"/>
              </a:rPr>
              <a:t>In </a:t>
            </a:r>
            <a:r>
              <a:rPr lang="en-ZA" sz="3100" dirty="0">
                <a:latin typeface="Arial" panose="020B0604020202020204" pitchFamily="34" charset="0"/>
                <a:cs typeface="Arial" panose="020B0604020202020204" pitchFamily="34" charset="0"/>
              </a:rPr>
              <a:t>this case, the second language must be replaced by another </a:t>
            </a:r>
            <a:r>
              <a:rPr lang="en-ZA" sz="3100" dirty="0" smtClean="0">
                <a:latin typeface="Arial" panose="020B0604020202020204" pitchFamily="34" charset="0"/>
                <a:cs typeface="Arial" panose="020B0604020202020204" pitchFamily="34" charset="0"/>
              </a:rPr>
              <a:t>subject</a:t>
            </a:r>
            <a:endParaRPr lang="en-ZA" sz="3100" dirty="0">
              <a:latin typeface="Arial" panose="020B0604020202020204" pitchFamily="34" charset="0"/>
              <a:cs typeface="Arial" panose="020B0604020202020204" pitchFamily="34" charset="0"/>
            </a:endParaRPr>
          </a:p>
          <a:p>
            <a:pPr algn="just"/>
            <a:r>
              <a:rPr lang="en-ZA" sz="3100" dirty="0" smtClean="0">
                <a:latin typeface="Arial" panose="020B0604020202020204" pitchFamily="34" charset="0"/>
                <a:cs typeface="Arial" panose="020B0604020202020204" pitchFamily="34" charset="0"/>
              </a:rPr>
              <a:t>A copy </a:t>
            </a:r>
            <a:r>
              <a:rPr lang="en-ZA" sz="3100" dirty="0">
                <a:latin typeface="Arial" panose="020B0604020202020204" pitchFamily="34" charset="0"/>
                <a:cs typeface="Arial" panose="020B0604020202020204" pitchFamily="34" charset="0"/>
              </a:rPr>
              <a:t>of the </a:t>
            </a:r>
            <a:r>
              <a:rPr lang="en-ZA" sz="3100" dirty="0" smtClean="0">
                <a:latin typeface="Arial" panose="020B0604020202020204" pitchFamily="34" charset="0"/>
                <a:cs typeface="Arial" panose="020B0604020202020204" pitchFamily="34" charset="0"/>
              </a:rPr>
              <a:t>Asylum-seeking </a:t>
            </a:r>
            <a:r>
              <a:rPr lang="en-ZA" sz="3100" dirty="0">
                <a:latin typeface="Arial" panose="020B0604020202020204" pitchFamily="34" charset="0"/>
                <a:cs typeface="Arial" panose="020B0604020202020204" pitchFamily="34" charset="0"/>
              </a:rPr>
              <a:t>papers/study permit is </a:t>
            </a:r>
            <a:r>
              <a:rPr lang="en-ZA" sz="3100" dirty="0" smtClean="0">
                <a:latin typeface="Arial" panose="020B0604020202020204" pitchFamily="34" charset="0"/>
                <a:cs typeface="Arial" panose="020B0604020202020204" pitchFamily="34" charset="0"/>
              </a:rPr>
              <a:t>needed</a:t>
            </a:r>
            <a:endParaRPr lang="en-ZA" sz="3100" dirty="0">
              <a:latin typeface="Arial" panose="020B0604020202020204" pitchFamily="34" charset="0"/>
              <a:cs typeface="Arial" panose="020B0604020202020204" pitchFamily="34" charset="0"/>
            </a:endParaRPr>
          </a:p>
          <a:p>
            <a:pPr algn="just"/>
            <a:r>
              <a:rPr lang="en-ZA" sz="3100" dirty="0">
                <a:latin typeface="Arial" panose="020B0604020202020204" pitchFamily="34" charset="0"/>
                <a:cs typeface="Arial" panose="020B0604020202020204" pitchFamily="34" charset="0"/>
              </a:rPr>
              <a:t>For an immigrant learner to obtain this </a:t>
            </a:r>
            <a:r>
              <a:rPr lang="en-ZA" sz="3100" dirty="0" smtClean="0">
                <a:latin typeface="Arial" panose="020B0604020202020204" pitchFamily="34" charset="0"/>
                <a:cs typeface="Arial" panose="020B0604020202020204" pitchFamily="34" charset="0"/>
              </a:rPr>
              <a:t>concession, the </a:t>
            </a:r>
            <a:r>
              <a:rPr lang="en-ZA" sz="3100" dirty="0">
                <a:latin typeface="Arial" panose="020B0604020202020204" pitchFamily="34" charset="0"/>
                <a:cs typeface="Arial" panose="020B0604020202020204" pitchFamily="34" charset="0"/>
              </a:rPr>
              <a:t>learner must have arrived in South Africa in Grade 7 or </a:t>
            </a:r>
            <a:r>
              <a:rPr lang="en-ZA" sz="3100" dirty="0" smtClean="0">
                <a:latin typeface="Arial" panose="020B0604020202020204" pitchFamily="34" charset="0"/>
                <a:cs typeface="Arial" panose="020B0604020202020204" pitchFamily="34" charset="0"/>
              </a:rPr>
              <a:t>later</a:t>
            </a:r>
          </a:p>
          <a:p>
            <a:pPr algn="just"/>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54840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Autofit/>
          </a:bodyPr>
          <a:lstStyle/>
          <a:p>
            <a:r>
              <a:rPr lang="en-ZA" sz="2400" dirty="0" smtClean="0">
                <a:latin typeface="Arial" panose="020B0604020202020204" pitchFamily="34" charset="0"/>
                <a:cs typeface="Arial" panose="020B0604020202020204" pitchFamily="34" charset="0"/>
              </a:rPr>
              <a:t>CONCESSIONS </a:t>
            </a:r>
            <a:r>
              <a:rPr lang="en-ZA" sz="2400" dirty="0" err="1" smtClean="0">
                <a:latin typeface="Arial" panose="020B0604020202020204" pitchFamily="34" charset="0"/>
                <a:cs typeface="Arial" panose="020B0604020202020204" pitchFamily="34" charset="0"/>
              </a:rPr>
              <a:t>Cont</a:t>
            </a:r>
            <a:r>
              <a:rPr lang="en-ZA" sz="2400" dirty="0" smtClean="0">
                <a:latin typeface="Arial" panose="020B0604020202020204" pitchFamily="34" charset="0"/>
                <a:cs typeface="Arial" panose="020B0604020202020204" pitchFamily="34" charset="0"/>
              </a:rPr>
              <a:t>…</a:t>
            </a:r>
            <a:endParaRPr lang="en-ZA" sz="2400" dirty="0">
              <a:latin typeface="Arial" panose="020B0604020202020204" pitchFamily="34" charset="0"/>
              <a:cs typeface="Arial" panose="020B0604020202020204" pitchFamily="34" charset="0"/>
            </a:endParaRPr>
          </a:p>
        </p:txBody>
      </p:sp>
      <p:sp>
        <p:nvSpPr>
          <p:cNvPr id="19459" name="Content Placeholder 2"/>
          <p:cNvSpPr>
            <a:spLocks noGrp="1"/>
          </p:cNvSpPr>
          <p:nvPr>
            <p:ph idx="1"/>
          </p:nvPr>
        </p:nvSpPr>
        <p:spPr/>
        <p:txBody>
          <a:bodyPr>
            <a:normAutofit/>
          </a:bodyPr>
          <a:lstStyle/>
          <a:p>
            <a:pPr marL="0" indent="0">
              <a:buNone/>
            </a:pPr>
            <a:r>
              <a:rPr lang="en-ZA" sz="2000" b="1" dirty="0" smtClean="0">
                <a:latin typeface="Arial" panose="020B0604020202020204" pitchFamily="34" charset="0"/>
                <a:cs typeface="Arial" panose="020B0604020202020204" pitchFamily="34" charset="0"/>
              </a:rPr>
              <a:t>B.  EXEMPTION </a:t>
            </a:r>
            <a:r>
              <a:rPr lang="en-ZA" sz="2000" b="1" dirty="0">
                <a:latin typeface="Arial" panose="020B0604020202020204" pitchFamily="34" charset="0"/>
                <a:cs typeface="Arial" panose="020B0604020202020204" pitchFamily="34" charset="0"/>
              </a:rPr>
              <a:t>FROM </a:t>
            </a:r>
            <a:r>
              <a:rPr lang="en-ZA" sz="2000" b="1" dirty="0" smtClean="0">
                <a:latin typeface="Arial" panose="020B0604020202020204" pitchFamily="34" charset="0"/>
                <a:cs typeface="Arial" panose="020B0604020202020204" pitchFamily="34" charset="0"/>
              </a:rPr>
              <a:t>MATHEMATICS OR  MATHEMATICAL </a:t>
            </a:r>
          </a:p>
          <a:p>
            <a:pPr marL="0" indent="0">
              <a:buNone/>
            </a:pPr>
            <a:r>
              <a:rPr lang="en-ZA" sz="2000" b="1" dirty="0">
                <a:latin typeface="Arial" panose="020B0604020202020204" pitchFamily="34" charset="0"/>
                <a:cs typeface="Arial" panose="020B0604020202020204" pitchFamily="34" charset="0"/>
              </a:rPr>
              <a:t> </a:t>
            </a:r>
            <a:r>
              <a:rPr lang="en-ZA" sz="2000" b="1" dirty="0" smtClean="0">
                <a:latin typeface="Arial" panose="020B0604020202020204" pitchFamily="34" charset="0"/>
                <a:cs typeface="Arial" panose="020B0604020202020204" pitchFamily="34" charset="0"/>
              </a:rPr>
              <a:t>     LITERACY</a:t>
            </a:r>
          </a:p>
          <a:p>
            <a:pPr marL="0" indent="0">
              <a:buNone/>
            </a:pPr>
            <a:endParaRPr lang="en-ZA" sz="2000" b="1" dirty="0">
              <a:latin typeface="Arial" panose="020B0604020202020204" pitchFamily="34" charset="0"/>
              <a:cs typeface="Arial" panose="020B0604020202020204" pitchFamily="34" charset="0"/>
            </a:endParaRPr>
          </a:p>
          <a:p>
            <a:r>
              <a:rPr lang="en-ZA" sz="2800" dirty="0" smtClean="0">
                <a:latin typeface="Arial" panose="020B0604020202020204" pitchFamily="34" charset="0"/>
                <a:cs typeface="Arial" panose="020B0604020202020204" pitchFamily="34" charset="0"/>
              </a:rPr>
              <a:t>Learners Gr 1 – 9 has Mathematics – Not used as promotional requirement.</a:t>
            </a:r>
          </a:p>
          <a:p>
            <a:r>
              <a:rPr lang="en-ZA" sz="2800" dirty="0" smtClean="0">
                <a:latin typeface="Arial" panose="020B0604020202020204" pitchFamily="34" charset="0"/>
                <a:cs typeface="Arial" panose="020B0604020202020204" pitchFamily="34" charset="0"/>
              </a:rPr>
              <a:t>Learners </a:t>
            </a:r>
            <a:r>
              <a:rPr lang="en-ZA" sz="2800" dirty="0">
                <a:latin typeface="Arial" panose="020B0604020202020204" pitchFamily="34" charset="0"/>
                <a:cs typeface="Arial" panose="020B0604020202020204" pitchFamily="34" charset="0"/>
              </a:rPr>
              <a:t>with dyscalculia are granted a concession exempting them from offering </a:t>
            </a:r>
            <a:r>
              <a:rPr lang="en-ZA" sz="2800" dirty="0" smtClean="0">
                <a:latin typeface="Arial" panose="020B0604020202020204" pitchFamily="34" charset="0"/>
                <a:cs typeface="Arial" panose="020B0604020202020204" pitchFamily="34" charset="0"/>
              </a:rPr>
              <a:t>Mathematics/Mathematical Literacy (Grades 10 -12), </a:t>
            </a:r>
            <a:r>
              <a:rPr lang="en-ZA" sz="2800" dirty="0">
                <a:latin typeface="Arial" panose="020B0604020202020204" pitchFamily="34" charset="0"/>
                <a:cs typeface="Arial" panose="020B0604020202020204" pitchFamily="34" charset="0"/>
              </a:rPr>
              <a:t>by the Assessment </a:t>
            </a:r>
            <a:r>
              <a:rPr lang="en-ZA" sz="2800" dirty="0" smtClean="0">
                <a:latin typeface="Arial" panose="020B0604020202020204" pitchFamily="34" charset="0"/>
                <a:cs typeface="Arial" panose="020B0604020202020204" pitchFamily="34" charset="0"/>
              </a:rPr>
              <a:t>Directorate </a:t>
            </a:r>
          </a:p>
          <a:p>
            <a:r>
              <a:rPr lang="en-ZA" sz="2800" dirty="0" smtClean="0">
                <a:latin typeface="Arial" panose="020B0604020202020204" pitchFamily="34" charset="0"/>
                <a:cs typeface="Arial" panose="020B0604020202020204" pitchFamily="34" charset="0"/>
              </a:rPr>
              <a:t>A </a:t>
            </a:r>
            <a:r>
              <a:rPr lang="en-ZA" sz="2800" dirty="0">
                <a:latin typeface="Arial" panose="020B0604020202020204" pitchFamily="34" charset="0"/>
                <a:cs typeface="Arial" panose="020B0604020202020204" pitchFamily="34" charset="0"/>
              </a:rPr>
              <a:t>psychological report, previous school reports and samples work of the learner are </a:t>
            </a:r>
            <a:r>
              <a:rPr lang="en-ZA" sz="2800" dirty="0" smtClean="0">
                <a:latin typeface="Arial" panose="020B0604020202020204" pitchFamily="34" charset="0"/>
                <a:cs typeface="Arial" panose="020B0604020202020204" pitchFamily="34" charset="0"/>
              </a:rPr>
              <a:t>required</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65881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DEVIATION FROM POLICY </a:t>
            </a:r>
          </a:p>
        </p:txBody>
      </p:sp>
      <p:sp>
        <p:nvSpPr>
          <p:cNvPr id="3" name="Content Placeholder 2"/>
          <p:cNvSpPr>
            <a:spLocks noGrp="1"/>
          </p:cNvSpPr>
          <p:nvPr>
            <p:ph idx="1"/>
          </p:nvPr>
        </p:nvSpPr>
        <p:spPr/>
        <p:txBody>
          <a:bodyPr>
            <a:normAutofit/>
          </a:bodyPr>
          <a:lstStyle/>
          <a:p>
            <a:r>
              <a:rPr lang="en-US" altLang="en-US" sz="2800" dirty="0">
                <a:latin typeface="Arial" panose="020B0604020202020204" pitchFamily="34" charset="0"/>
                <a:cs typeface="Arial" panose="020B0604020202020204" pitchFamily="34" charset="0"/>
              </a:rPr>
              <a:t>There is a </a:t>
            </a:r>
            <a:r>
              <a:rPr lang="en-US" altLang="en-US" sz="2800" dirty="0" smtClean="0">
                <a:latin typeface="Arial" panose="020B0604020202020204" pitchFamily="34" charset="0"/>
                <a:cs typeface="Arial" panose="020B0604020202020204" pitchFamily="34" charset="0"/>
              </a:rPr>
              <a:t>Deviation </a:t>
            </a:r>
            <a:r>
              <a:rPr lang="en-US" altLang="en-US" sz="2800" dirty="0">
                <a:latin typeface="Arial" panose="020B0604020202020204" pitchFamily="34" charset="0"/>
                <a:cs typeface="Arial" panose="020B0604020202020204" pitchFamily="34" charset="0"/>
              </a:rPr>
              <a:t>from Policy  when the promotion criteria are not </a:t>
            </a:r>
            <a:r>
              <a:rPr lang="en-US" altLang="en-US" sz="2800" dirty="0" smtClean="0">
                <a:latin typeface="Arial" panose="020B0604020202020204" pitchFamily="34" charset="0"/>
                <a:cs typeface="Arial" panose="020B0604020202020204" pitchFamily="34" charset="0"/>
              </a:rPr>
              <a:t>met</a:t>
            </a:r>
          </a:p>
          <a:p>
            <a:pPr marL="0" indent="0">
              <a:buNone/>
            </a:pPr>
            <a:endParaRPr lang="en-US" altLang="en-US" sz="2800" dirty="0" smtClean="0">
              <a:latin typeface="Arial" panose="020B0604020202020204" pitchFamily="34" charset="0"/>
              <a:cs typeface="Arial" panose="020B0604020202020204" pitchFamily="34" charset="0"/>
            </a:endParaRPr>
          </a:p>
          <a:p>
            <a:r>
              <a:rPr lang="en-US" altLang="en-US" sz="2800" b="1" dirty="0" smtClean="0">
                <a:latin typeface="Arial" panose="020B0604020202020204" pitchFamily="34" charset="0"/>
                <a:cs typeface="Arial" panose="020B0604020202020204" pitchFamily="34" charset="0"/>
              </a:rPr>
              <a:t>A FORMAL SUBMISSION IS REQUIRED</a:t>
            </a:r>
          </a:p>
          <a:p>
            <a:pPr marL="0" indent="0">
              <a:buNone/>
            </a:pPr>
            <a:endParaRPr lang="en-US" altLang="en-US" sz="2800" b="1" dirty="0">
              <a:latin typeface="Arial" panose="020B0604020202020204" pitchFamily="34" charset="0"/>
              <a:cs typeface="Arial" panose="020B0604020202020204" pitchFamily="34" charset="0"/>
            </a:endParaRPr>
          </a:p>
          <a:p>
            <a:r>
              <a:rPr lang="en-US" altLang="en-US" sz="2800" b="1" dirty="0" smtClean="0">
                <a:latin typeface="Arial" panose="020B0604020202020204" pitchFamily="34" charset="0"/>
                <a:cs typeface="Arial" panose="020B0604020202020204" pitchFamily="34" charset="0"/>
              </a:rPr>
              <a:t>THE  SUBMISSION MUST BE FORWARDED TO THE ASSESSMENT </a:t>
            </a:r>
            <a:r>
              <a:rPr lang="en-US" altLang="en-US" sz="2800" b="1" dirty="0">
                <a:latin typeface="Arial" panose="020B0604020202020204" pitchFamily="34" charset="0"/>
                <a:cs typeface="Arial" panose="020B0604020202020204" pitchFamily="34" charset="0"/>
              </a:rPr>
              <a:t>&amp; CURRICULUM DIRECTORATE</a:t>
            </a:r>
          </a:p>
        </p:txBody>
      </p:sp>
    </p:spTree>
    <p:extLst>
      <p:ext uri="{BB962C8B-B14F-4D97-AF65-F5344CB8AC3E}">
        <p14:creationId xmlns:p14="http://schemas.microsoft.com/office/powerpoint/2010/main" val="20745394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latin typeface="Arial" panose="020B0604020202020204" pitchFamily="34" charset="0"/>
                <a:cs typeface="Arial" panose="020B0604020202020204" pitchFamily="34" charset="0"/>
              </a:rPr>
              <a:t>EVIDENCE REQUIRED</a:t>
            </a:r>
          </a:p>
        </p:txBody>
      </p:sp>
      <p:sp>
        <p:nvSpPr>
          <p:cNvPr id="3" name="Content Placeholder 2"/>
          <p:cNvSpPr>
            <a:spLocks noGrp="1"/>
          </p:cNvSpPr>
          <p:nvPr>
            <p:ph idx="1"/>
          </p:nvPr>
        </p:nvSpPr>
        <p:spPr>
          <a:xfrm>
            <a:off x="0" y="1385455"/>
            <a:ext cx="9144000" cy="5472545"/>
          </a:xfrm>
        </p:spPr>
        <p:txBody>
          <a:bodyPr>
            <a:normAutofit fontScale="85000" lnSpcReduction="20000"/>
          </a:bodyPr>
          <a:lstStyle/>
          <a:p>
            <a:pPr>
              <a:lnSpc>
                <a:spcPct val="120000"/>
              </a:lnSpc>
            </a:pPr>
            <a:r>
              <a:rPr lang="en-US" sz="2200" b="1" dirty="0">
                <a:latin typeface="Arial" panose="020B0604020202020204" pitchFamily="34" charset="0"/>
                <a:cs typeface="Arial" panose="020B0604020202020204" pitchFamily="34" charset="0"/>
              </a:rPr>
              <a:t>Screening tool </a:t>
            </a:r>
          </a:p>
          <a:p>
            <a:pPr marL="0" indent="0">
              <a:lnSpc>
                <a:spcPct val="120000"/>
              </a:lnSpc>
              <a:buNone/>
            </a:pPr>
            <a:r>
              <a:rPr lang="en-US" sz="2200" dirty="0">
                <a:latin typeface="Arial" panose="020B0604020202020204" pitchFamily="34" charset="0"/>
                <a:cs typeface="Arial" panose="020B0604020202020204" pitchFamily="34" charset="0"/>
              </a:rPr>
              <a:t>      Developed by PBAC used to grant:</a:t>
            </a:r>
          </a:p>
          <a:p>
            <a:pPr marL="0" indent="0">
              <a:lnSpc>
                <a:spcPct val="120000"/>
              </a:lnSpc>
              <a:buNone/>
            </a:pPr>
            <a:r>
              <a:rPr lang="en-US" sz="2200" dirty="0">
                <a:latin typeface="Arial" panose="020B0604020202020204" pitchFamily="34" charset="0"/>
                <a:cs typeface="Arial" panose="020B0604020202020204" pitchFamily="34" charset="0"/>
              </a:rPr>
              <a:t>      additional time</a:t>
            </a:r>
          </a:p>
          <a:p>
            <a:pPr>
              <a:lnSpc>
                <a:spcPct val="120000"/>
              </a:lnSpc>
            </a:pPr>
            <a:r>
              <a:rPr lang="en-US" sz="2200" b="1" dirty="0">
                <a:latin typeface="Arial" panose="020B0604020202020204" pitchFamily="34" charset="0"/>
                <a:cs typeface="Arial" panose="020B0604020202020204" pitchFamily="34" charset="0"/>
              </a:rPr>
              <a:t>Visual Impairment / Blindness</a:t>
            </a:r>
          </a:p>
          <a:p>
            <a:pPr marL="0" indent="0">
              <a:lnSpc>
                <a:spcPct val="120000"/>
              </a:lnSpc>
              <a:buNone/>
            </a:pPr>
            <a:r>
              <a:rPr lang="en-US" sz="2200" b="1"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Opthalmologist</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report/medical report/optician report/optometrist</a:t>
            </a:r>
            <a:endParaRPr lang="en-US" sz="2200" dirty="0">
              <a:latin typeface="Arial" panose="020B0604020202020204" pitchFamily="34" charset="0"/>
              <a:cs typeface="Arial" panose="020B0604020202020204" pitchFamily="34" charset="0"/>
            </a:endParaRPr>
          </a:p>
          <a:p>
            <a:pPr>
              <a:lnSpc>
                <a:spcPct val="120000"/>
              </a:lnSpc>
            </a:pPr>
            <a:r>
              <a:rPr lang="en-US" sz="2200" b="1" dirty="0">
                <a:latin typeface="Arial" panose="020B0604020202020204" pitchFamily="34" charset="0"/>
                <a:cs typeface="Arial" panose="020B0604020202020204" pitchFamily="34" charset="0"/>
              </a:rPr>
              <a:t>Deaf/ Hard of Hearing</a:t>
            </a:r>
          </a:p>
          <a:p>
            <a:pPr marL="0" indent="0">
              <a:lnSpc>
                <a:spcPct val="120000"/>
              </a:lnSpc>
              <a:buNone/>
            </a:pPr>
            <a:r>
              <a:rPr lang="en-US" sz="2200" dirty="0">
                <a:latin typeface="Arial" panose="020B0604020202020204" pitchFamily="34" charset="0"/>
                <a:cs typeface="Arial" panose="020B0604020202020204" pitchFamily="34" charset="0"/>
              </a:rPr>
              <a:t>      Medical </a:t>
            </a:r>
            <a:r>
              <a:rPr lang="en-US" sz="2200" dirty="0" smtClean="0">
                <a:latin typeface="Arial" panose="020B0604020202020204" pitchFamily="34" charset="0"/>
                <a:cs typeface="Arial" panose="020B0604020202020204" pitchFamily="34" charset="0"/>
              </a:rPr>
              <a:t>report, (ENT), Audiologist </a:t>
            </a:r>
            <a:r>
              <a:rPr lang="en-US" sz="2200" dirty="0">
                <a:latin typeface="Arial" panose="020B0604020202020204" pitchFamily="34" charset="0"/>
                <a:cs typeface="Arial" panose="020B0604020202020204" pitchFamily="34" charset="0"/>
              </a:rPr>
              <a:t>report</a:t>
            </a:r>
          </a:p>
          <a:p>
            <a:pPr>
              <a:lnSpc>
                <a:spcPct val="120000"/>
              </a:lnSpc>
            </a:pPr>
            <a:r>
              <a:rPr lang="en-US" sz="2200" b="1" dirty="0">
                <a:latin typeface="Arial" panose="020B0604020202020204" pitchFamily="34" charset="0"/>
                <a:cs typeface="Arial" panose="020B0604020202020204" pitchFamily="34" charset="0"/>
              </a:rPr>
              <a:t>Physical Barriers</a:t>
            </a:r>
          </a:p>
          <a:p>
            <a:pPr marL="0" indent="0">
              <a:lnSpc>
                <a:spcPct val="120000"/>
              </a:lnSpc>
              <a:buNone/>
            </a:pPr>
            <a:r>
              <a:rPr lang="en-US" sz="2200" dirty="0">
                <a:latin typeface="Arial" panose="020B0604020202020204" pitchFamily="34" charset="0"/>
                <a:cs typeface="Arial" panose="020B0604020202020204" pitchFamily="34" charset="0"/>
              </a:rPr>
              <a:t>      Medical </a:t>
            </a:r>
            <a:r>
              <a:rPr lang="en-US" sz="2200" dirty="0" smtClean="0">
                <a:latin typeface="Arial" panose="020B0604020202020204" pitchFamily="34" charset="0"/>
                <a:cs typeface="Arial" panose="020B0604020202020204" pitchFamily="34" charset="0"/>
              </a:rPr>
              <a:t>report/relevant </a:t>
            </a:r>
            <a:r>
              <a:rPr lang="en-US" sz="2200" dirty="0">
                <a:latin typeface="Arial" panose="020B0604020202020204" pitchFamily="34" charset="0"/>
                <a:cs typeface="Arial" panose="020B0604020202020204" pitchFamily="34" charset="0"/>
              </a:rPr>
              <a:t>therapist report</a:t>
            </a:r>
          </a:p>
          <a:p>
            <a:pPr>
              <a:lnSpc>
                <a:spcPct val="120000"/>
              </a:lnSpc>
            </a:pPr>
            <a:r>
              <a:rPr lang="en-US" sz="2200" b="1" dirty="0" err="1">
                <a:latin typeface="Arial" panose="020B0604020202020204" pitchFamily="34" charset="0"/>
                <a:cs typeface="Arial" panose="020B0604020202020204" pitchFamily="34" charset="0"/>
              </a:rPr>
              <a:t>Behaviour</a:t>
            </a:r>
            <a:r>
              <a:rPr lang="en-US" sz="2200" b="1" dirty="0">
                <a:latin typeface="Arial" panose="020B0604020202020204" pitchFamily="34" charset="0"/>
                <a:cs typeface="Arial" panose="020B0604020202020204" pitchFamily="34" charset="0"/>
              </a:rPr>
              <a:t>, Anxiety, ADD/ADHD, Autism, Psycho-social Disorders</a:t>
            </a:r>
          </a:p>
          <a:p>
            <a:pPr marL="0" indent="0">
              <a:lnSpc>
                <a:spcPct val="120000"/>
              </a:lnSpc>
              <a:buNone/>
            </a:pPr>
            <a:r>
              <a:rPr lang="en-US" sz="2200" dirty="0">
                <a:latin typeface="Arial" panose="020B0604020202020204" pitchFamily="34" charset="0"/>
                <a:cs typeface="Arial" panose="020B0604020202020204" pitchFamily="34" charset="0"/>
              </a:rPr>
              <a:t>      Medical report</a:t>
            </a:r>
          </a:p>
          <a:p>
            <a:pPr marL="0" indent="0">
              <a:lnSpc>
                <a:spcPct val="120000"/>
              </a:lnSpc>
              <a:buNone/>
            </a:pPr>
            <a:r>
              <a:rPr lang="en-US" sz="2200" dirty="0">
                <a:latin typeface="Arial" panose="020B0604020202020204" pitchFamily="34" charset="0"/>
                <a:cs typeface="Arial" panose="020B0604020202020204" pitchFamily="34" charset="0"/>
              </a:rPr>
              <a:t>      Psycho-educational assessment report</a:t>
            </a:r>
          </a:p>
          <a:p>
            <a:pPr marL="0" indent="0">
              <a:lnSpc>
                <a:spcPct val="120000"/>
              </a:lnSpc>
              <a:buNone/>
            </a:pPr>
            <a:r>
              <a:rPr lang="en-US" sz="2200" dirty="0">
                <a:latin typeface="Arial" panose="020B0604020202020204" pitchFamily="34" charset="0"/>
                <a:cs typeface="Arial" panose="020B0604020202020204" pitchFamily="34" charset="0"/>
              </a:rPr>
              <a:t>      Psychiatric Report</a:t>
            </a:r>
          </a:p>
          <a:p>
            <a:pPr>
              <a:lnSpc>
                <a:spcPct val="120000"/>
              </a:lnSpc>
            </a:pPr>
            <a:r>
              <a:rPr lang="en-US" sz="2200" b="1" dirty="0">
                <a:latin typeface="Arial" panose="020B0604020202020204" pitchFamily="34" charset="0"/>
                <a:cs typeface="Arial" panose="020B0604020202020204" pitchFamily="34" charset="0"/>
              </a:rPr>
              <a:t>Specific learning disabilities </a:t>
            </a:r>
          </a:p>
          <a:p>
            <a:pPr marL="0" indent="0">
              <a:lnSpc>
                <a:spcPct val="120000"/>
              </a:lnSpc>
              <a:buNone/>
            </a:pP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Psycho-educational </a:t>
            </a:r>
            <a:r>
              <a:rPr lang="en-US" sz="2200" dirty="0">
                <a:latin typeface="Arial" panose="020B0604020202020204" pitchFamily="34" charset="0"/>
                <a:cs typeface="Arial" panose="020B0604020202020204" pitchFamily="34" charset="0"/>
              </a:rPr>
              <a:t>report </a:t>
            </a:r>
          </a:p>
          <a:p>
            <a:pPr marL="0" indent="0" algn="just">
              <a:buNone/>
            </a:pPr>
            <a:endParaRPr lang="en-US" sz="3800" b="1"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9600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EVIDENCE REQUIRED CONT….</a:t>
            </a:r>
          </a:p>
        </p:txBody>
      </p:sp>
      <p:sp>
        <p:nvSpPr>
          <p:cNvPr id="3" name="Content Placeholder 2"/>
          <p:cNvSpPr>
            <a:spLocks noGrp="1"/>
          </p:cNvSpPr>
          <p:nvPr>
            <p:ph idx="1"/>
          </p:nvPr>
        </p:nvSpPr>
        <p:spPr/>
        <p:txBody>
          <a:bodyPr>
            <a:normAutofit fontScale="92500" lnSpcReduction="20000"/>
          </a:bodyPr>
          <a:lstStyle/>
          <a:p>
            <a:r>
              <a:rPr lang="en-US" sz="2800" b="1" dirty="0">
                <a:latin typeface="Arial" panose="020B0604020202020204" pitchFamily="34" charset="0"/>
                <a:cs typeface="Arial" panose="020B0604020202020204" pitchFamily="34" charset="0"/>
              </a:rPr>
              <a:t>Other </a:t>
            </a:r>
            <a:r>
              <a:rPr lang="en-US" sz="2800" b="1" dirty="0" smtClean="0">
                <a:latin typeface="Arial" panose="020B0604020202020204" pitchFamily="34" charset="0"/>
                <a:cs typeface="Arial" panose="020B0604020202020204" pitchFamily="34" charset="0"/>
              </a:rPr>
              <a:t>Conditions must include:</a:t>
            </a:r>
            <a:endParaRPr lang="en-US" sz="2800" b="1"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Medical </a:t>
            </a:r>
            <a:r>
              <a:rPr lang="en-US" sz="2800" dirty="0">
                <a:latin typeface="Arial" panose="020B0604020202020204" pitchFamily="34" charset="0"/>
                <a:cs typeface="Arial" panose="020B0604020202020204" pitchFamily="34" charset="0"/>
              </a:rPr>
              <a:t>report/ report by relevant </a:t>
            </a:r>
            <a:r>
              <a:rPr lang="en-US" sz="2800" dirty="0" smtClean="0">
                <a:latin typeface="Arial" panose="020B0604020202020204" pitchFamily="34" charset="0"/>
                <a:cs typeface="Arial" panose="020B0604020202020204" pitchFamily="34" charset="0"/>
              </a:rPr>
              <a:t>professionals</a:t>
            </a: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800" b="1" dirty="0">
                <a:latin typeface="Arial" panose="020B0604020202020204" pitchFamily="34" charset="0"/>
                <a:cs typeface="Arial" panose="020B0604020202020204" pitchFamily="34" charset="0"/>
              </a:rPr>
              <a:t>In addition to the above, each application must include</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DBE 124</a:t>
            </a:r>
          </a:p>
          <a:p>
            <a:r>
              <a:rPr lang="en-US" sz="2800" dirty="0">
                <a:latin typeface="Arial" panose="020B0604020202020204" pitchFamily="34" charset="0"/>
                <a:cs typeface="Arial" panose="020B0604020202020204" pitchFamily="34" charset="0"/>
              </a:rPr>
              <a:t>SIAS Forms (SNA 1- 3)</a:t>
            </a:r>
          </a:p>
          <a:p>
            <a:r>
              <a:rPr lang="en-US" sz="2800" dirty="0">
                <a:latin typeface="Arial" panose="020B0604020202020204" pitchFamily="34" charset="0"/>
                <a:cs typeface="Arial" panose="020B0604020202020204" pitchFamily="34" charset="0"/>
              </a:rPr>
              <a:t>Supporting Historical evidence</a:t>
            </a:r>
          </a:p>
          <a:p>
            <a:r>
              <a:rPr lang="en-US" sz="2800" dirty="0">
                <a:latin typeface="Arial" panose="020B0604020202020204" pitchFamily="34" charset="0"/>
                <a:cs typeface="Arial" panose="020B0604020202020204" pitchFamily="34" charset="0"/>
              </a:rPr>
              <a:t>School report</a:t>
            </a:r>
          </a:p>
          <a:p>
            <a:r>
              <a:rPr lang="en-US" sz="2800" dirty="0">
                <a:latin typeface="Arial" panose="020B0604020202020204" pitchFamily="34" charset="0"/>
                <a:cs typeface="Arial" panose="020B0604020202020204" pitchFamily="34" charset="0"/>
              </a:rPr>
              <a:t>Samples of written work (where necessary)</a:t>
            </a:r>
          </a:p>
          <a:p>
            <a:r>
              <a:rPr lang="en-US" sz="2800" b="1" dirty="0">
                <a:latin typeface="Arial" panose="020B0604020202020204" pitchFamily="34" charset="0"/>
                <a:cs typeface="Arial" panose="020B0604020202020204" pitchFamily="34" charset="0"/>
              </a:rPr>
              <a:t>Professionals </a:t>
            </a:r>
            <a:r>
              <a:rPr lang="en-US" sz="2800" b="1" dirty="0" smtClean="0">
                <a:latin typeface="Arial" panose="020B0604020202020204" pitchFamily="34" charset="0"/>
                <a:cs typeface="Arial" panose="020B0604020202020204" pitchFamily="34" charset="0"/>
              </a:rPr>
              <a:t>will make recommendati</a:t>
            </a:r>
            <a:r>
              <a:rPr lang="en-US" b="1" dirty="0" smtClean="0">
                <a:latin typeface="Arial" panose="020B0604020202020204" pitchFamily="34" charset="0"/>
                <a:cs typeface="Arial" panose="020B0604020202020204" pitchFamily="34" charset="0"/>
              </a:rPr>
              <a:t>ons but the final decisions will be done at the level of </a:t>
            </a:r>
            <a:r>
              <a:rPr lang="en-US" b="1" dirty="0">
                <a:latin typeface="Arial" panose="020B0604020202020204" pitchFamily="34" charset="0"/>
                <a:cs typeface="Arial" panose="020B0604020202020204" pitchFamily="34" charset="0"/>
              </a:rPr>
              <a:t>the PBAC</a:t>
            </a:r>
          </a:p>
        </p:txBody>
      </p:sp>
    </p:spTree>
    <p:extLst>
      <p:ext uri="{BB962C8B-B14F-4D97-AF65-F5344CB8AC3E}">
        <p14:creationId xmlns:p14="http://schemas.microsoft.com/office/powerpoint/2010/main" val="3649917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6B9F9F-FAFB-4CD9-B857-1C744FCEFC9E}"/>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TRAINING OF READERS AND SCRIBES</a:t>
            </a:r>
          </a:p>
        </p:txBody>
      </p:sp>
      <p:sp>
        <p:nvSpPr>
          <p:cNvPr id="3" name="Content Placeholder 2">
            <a:extLst>
              <a:ext uri="{FF2B5EF4-FFF2-40B4-BE49-F238E27FC236}">
                <a16:creationId xmlns:a16="http://schemas.microsoft.com/office/drawing/2014/main" xmlns="" id="{29362CE0-9381-4878-B7CA-C9A84DA3ADA7}"/>
              </a:ext>
            </a:extLst>
          </p:cNvPr>
          <p:cNvSpPr>
            <a:spLocks noGrp="1"/>
          </p:cNvSpPr>
          <p:nvPr>
            <p:ph idx="1"/>
          </p:nvPr>
        </p:nvSpPr>
        <p:spPr/>
        <p:txBody>
          <a:bodyPr>
            <a:normAutofit/>
          </a:bodyPr>
          <a:lstStyle/>
          <a:p>
            <a:pPr marL="0" indent="0" algn="just">
              <a:lnSpc>
                <a:spcPct val="90000"/>
              </a:lnSpc>
              <a:buNone/>
            </a:pPr>
            <a:r>
              <a:rPr lang="en-ZA" altLang="en-US" sz="2800" b="1" dirty="0" smtClean="0">
                <a:latin typeface="Arial" panose="020B0604020202020204" pitchFamily="34" charset="0"/>
                <a:cs typeface="Arial" panose="020B0604020202020204" pitchFamily="34" charset="0"/>
              </a:rPr>
              <a:t>Definitions:</a:t>
            </a:r>
            <a:endParaRPr lang="en-ZA" altLang="en-US" sz="2800" b="1" dirty="0">
              <a:latin typeface="Arial" panose="020B0604020202020204" pitchFamily="34" charset="0"/>
              <a:cs typeface="Arial" panose="020B0604020202020204" pitchFamily="34" charset="0"/>
            </a:endParaRPr>
          </a:p>
          <a:p>
            <a:pPr algn="just">
              <a:lnSpc>
                <a:spcPct val="90000"/>
              </a:lnSpc>
              <a:buFont typeface="Arial" panose="020B0604020202020204" pitchFamily="34" charset="0"/>
              <a:buChar char="•"/>
            </a:pPr>
            <a:r>
              <a:rPr lang="en-ZA" altLang="en-US" sz="2800" b="1" dirty="0">
                <a:latin typeface="Arial" panose="020B0604020202020204" pitchFamily="34" charset="0"/>
                <a:cs typeface="Arial" panose="020B0604020202020204" pitchFamily="34" charset="0"/>
              </a:rPr>
              <a:t>SCRIBE</a:t>
            </a:r>
            <a:r>
              <a:rPr lang="en-ZA" altLang="en-US" sz="2800" dirty="0">
                <a:latin typeface="Arial" panose="020B0604020202020204" pitchFamily="34" charset="0"/>
                <a:cs typeface="Arial" panose="020B0604020202020204" pitchFamily="34" charset="0"/>
              </a:rPr>
              <a:t>: </a:t>
            </a:r>
            <a:r>
              <a:rPr lang="en-ZA" altLang="en-US" sz="2800" dirty="0" smtClean="0">
                <a:latin typeface="Arial" panose="020B0604020202020204" pitchFamily="34" charset="0"/>
                <a:cs typeface="Arial" panose="020B0604020202020204" pitchFamily="34" charset="0"/>
              </a:rPr>
              <a:t>The </a:t>
            </a:r>
            <a:r>
              <a:rPr lang="en-ZA" altLang="en-US" sz="2800" dirty="0">
                <a:latin typeface="Arial" panose="020B0604020202020204" pitchFamily="34" charset="0"/>
                <a:cs typeface="Arial" panose="020B0604020202020204" pitchFamily="34" charset="0"/>
              </a:rPr>
              <a:t>practice where a candidate reads the questions and </a:t>
            </a:r>
            <a:r>
              <a:rPr lang="en-ZA" altLang="en-US" sz="2800" b="1" dirty="0">
                <a:latin typeface="Arial" panose="020B0604020202020204" pitchFamily="34" charset="0"/>
                <a:cs typeface="Arial" panose="020B0604020202020204" pitchFamily="34" charset="0"/>
              </a:rPr>
              <a:t>the </a:t>
            </a:r>
            <a:r>
              <a:rPr lang="en-ZA" altLang="en-US" sz="2800" b="1" dirty="0" smtClean="0">
                <a:latin typeface="Arial" panose="020B0604020202020204" pitchFamily="34" charset="0"/>
                <a:cs typeface="Arial" panose="020B0604020202020204" pitchFamily="34" charset="0"/>
              </a:rPr>
              <a:t>writes </a:t>
            </a:r>
            <a:r>
              <a:rPr lang="en-ZA" altLang="en-US" sz="2800" b="1" dirty="0">
                <a:latin typeface="Arial" panose="020B0604020202020204" pitchFamily="34" charset="0"/>
                <a:cs typeface="Arial" panose="020B0604020202020204" pitchFamily="34" charset="0"/>
              </a:rPr>
              <a:t>down the candidate’s response verbatim</a:t>
            </a:r>
          </a:p>
          <a:p>
            <a:pPr algn="just">
              <a:lnSpc>
                <a:spcPct val="90000"/>
              </a:lnSpc>
              <a:buFont typeface="Arial" panose="020B0604020202020204" pitchFamily="34" charset="0"/>
              <a:buChar char="•"/>
            </a:pPr>
            <a:r>
              <a:rPr lang="en-ZA" altLang="en-US" sz="2800" b="1" dirty="0">
                <a:latin typeface="Arial" panose="020B0604020202020204" pitchFamily="34" charset="0"/>
                <a:cs typeface="Arial" panose="020B0604020202020204" pitchFamily="34" charset="0"/>
              </a:rPr>
              <a:t>READER</a:t>
            </a:r>
            <a:r>
              <a:rPr lang="en-ZA" altLang="en-US" sz="2800" dirty="0">
                <a:latin typeface="Arial" panose="020B0604020202020204" pitchFamily="34" charset="0"/>
                <a:cs typeface="Arial" panose="020B0604020202020204" pitchFamily="34" charset="0"/>
              </a:rPr>
              <a:t>: The practice where </a:t>
            </a:r>
            <a:r>
              <a:rPr lang="en-ZA" altLang="en-US" sz="2800" b="1" dirty="0">
                <a:latin typeface="Arial" panose="020B0604020202020204" pitchFamily="34" charset="0"/>
                <a:cs typeface="Arial" panose="020B0604020202020204" pitchFamily="34" charset="0"/>
              </a:rPr>
              <a:t>a person reads the questions to a candidate </a:t>
            </a:r>
            <a:r>
              <a:rPr lang="en-ZA" altLang="en-US" sz="2800" dirty="0">
                <a:latin typeface="Arial" panose="020B0604020202020204" pitchFamily="34" charset="0"/>
                <a:cs typeface="Arial" panose="020B0604020202020204" pitchFamily="34" charset="0"/>
              </a:rPr>
              <a:t>and the candidate writes down the response</a:t>
            </a:r>
          </a:p>
          <a:p>
            <a:pPr algn="just">
              <a:lnSpc>
                <a:spcPct val="90000"/>
              </a:lnSpc>
              <a:buFont typeface="Arial" panose="020B0604020202020204" pitchFamily="34" charset="0"/>
              <a:buChar char="•"/>
            </a:pPr>
            <a:r>
              <a:rPr lang="en-ZA" sz="2800" b="1" dirty="0">
                <a:latin typeface="Arial" panose="020B0604020202020204" pitchFamily="34" charset="0"/>
                <a:cs typeface="Arial" panose="020B0604020202020204" pitchFamily="34" charset="0"/>
              </a:rPr>
              <a:t>READER &amp; SCRIBE</a:t>
            </a:r>
            <a:r>
              <a:rPr lang="en-ZA" sz="2800" dirty="0">
                <a:latin typeface="Arial" panose="020B0604020202020204" pitchFamily="34" charset="0"/>
                <a:cs typeface="Arial" pitchFamily="34" charset="0"/>
              </a:rPr>
              <a:t>:</a:t>
            </a:r>
            <a:r>
              <a:rPr lang="en-ZA" altLang="en-US" sz="2800" dirty="0">
                <a:latin typeface="Arial" panose="020B0604020202020204" pitchFamily="34" charset="0"/>
                <a:cs typeface="Arial" panose="020B0604020202020204" pitchFamily="34" charset="0"/>
              </a:rPr>
              <a:t> The practice where a person  </a:t>
            </a:r>
            <a:r>
              <a:rPr lang="en-ZA" altLang="en-US" sz="2800" b="1" dirty="0">
                <a:latin typeface="Arial" panose="020B0604020202020204" pitchFamily="34" charset="0"/>
                <a:cs typeface="Arial" panose="020B0604020202020204" pitchFamily="34" charset="0"/>
              </a:rPr>
              <a:t>reads the questions </a:t>
            </a:r>
            <a:r>
              <a:rPr lang="en-ZA" altLang="en-US" sz="2800" dirty="0">
                <a:latin typeface="Arial" panose="020B0604020202020204" pitchFamily="34" charset="0"/>
                <a:cs typeface="Arial" panose="020B0604020202020204" pitchFamily="34" charset="0"/>
              </a:rPr>
              <a:t>to a candidate </a:t>
            </a:r>
            <a:r>
              <a:rPr lang="en-ZA" altLang="en-US" sz="2800" b="1" dirty="0">
                <a:latin typeface="Arial" panose="020B0604020202020204" pitchFamily="34" charset="0"/>
                <a:cs typeface="Arial" panose="020B0604020202020204" pitchFamily="34" charset="0"/>
              </a:rPr>
              <a:t>and writes down </a:t>
            </a:r>
            <a:r>
              <a:rPr lang="en-ZA" altLang="en-US" sz="2800" dirty="0">
                <a:latin typeface="Arial" panose="020B0604020202020204" pitchFamily="34" charset="0"/>
                <a:cs typeface="Arial" panose="020B0604020202020204" pitchFamily="34" charset="0"/>
              </a:rPr>
              <a:t>the candidate’s response verbatim</a:t>
            </a:r>
            <a:endParaRPr lang="en-ZA" sz="2800" dirty="0">
              <a:latin typeface="Arial" panose="020B0604020202020204" pitchFamily="34" charset="0"/>
              <a:cs typeface="Arial" pitchFamily="34" charset="0"/>
            </a:endParaRPr>
          </a:p>
          <a:p>
            <a:endParaRPr lang="en-US" dirty="0"/>
          </a:p>
        </p:txBody>
      </p:sp>
    </p:spTree>
    <p:extLst>
      <p:ext uri="{BB962C8B-B14F-4D97-AF65-F5344CB8AC3E}">
        <p14:creationId xmlns:p14="http://schemas.microsoft.com/office/powerpoint/2010/main" val="23884376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400" dirty="0">
                <a:latin typeface="Arial" panose="020B0604020202020204" pitchFamily="34" charset="0"/>
                <a:cs typeface="Arial" panose="020B0604020202020204" pitchFamily="34" charset="0"/>
              </a:rPr>
              <a:t>RESPONSIBILITY OF THE READER/SCRIBE</a:t>
            </a:r>
            <a:endParaRPr lang="en-ZA"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8933" y="1412384"/>
            <a:ext cx="8161868" cy="4401394"/>
          </a:xfrm>
        </p:spPr>
        <p:txBody>
          <a:bodyPr>
            <a:normAutofit/>
          </a:bodyPr>
          <a:lstStyle/>
          <a:p>
            <a:pPr algn="just">
              <a:lnSpc>
                <a:spcPct val="90000"/>
              </a:lnSpc>
            </a:pPr>
            <a:r>
              <a:rPr lang="en-ZA" altLang="en-US" sz="3000" dirty="0">
                <a:latin typeface="Arial" panose="020B0604020202020204" pitchFamily="34" charset="0"/>
                <a:cs typeface="Arial" panose="020B0604020202020204" pitchFamily="34" charset="0"/>
              </a:rPr>
              <a:t>The </a:t>
            </a:r>
            <a:r>
              <a:rPr lang="en-ZA" altLang="en-US" sz="3000" dirty="0" smtClean="0">
                <a:latin typeface="Arial" panose="020B0604020202020204" pitchFamily="34" charset="0"/>
                <a:cs typeface="Arial" panose="020B0604020202020204" pitchFamily="34" charset="0"/>
              </a:rPr>
              <a:t>Scribe/Reader </a:t>
            </a:r>
            <a:r>
              <a:rPr lang="en-ZA" altLang="en-US" sz="3000" dirty="0">
                <a:latin typeface="Arial" panose="020B0604020202020204" pitchFamily="34" charset="0"/>
                <a:cs typeface="Arial" panose="020B0604020202020204" pitchFamily="34" charset="0"/>
              </a:rPr>
              <a:t>should preferably be trained teachers or appropriate professional persons. They should not be related to the candidate, and should not be the candidate’s relevant subject teacher</a:t>
            </a:r>
          </a:p>
          <a:p>
            <a:pPr algn="just">
              <a:lnSpc>
                <a:spcPct val="90000"/>
              </a:lnSpc>
            </a:pPr>
            <a:r>
              <a:rPr lang="en-ZA" altLang="en-US" sz="3000" dirty="0">
                <a:latin typeface="Arial" panose="020B0604020202020204" pitchFamily="34" charset="0"/>
                <a:cs typeface="Arial" panose="020B0604020202020204" pitchFamily="34" charset="0"/>
              </a:rPr>
              <a:t>It remains an exam situation. The learner should be made as comfortable and relaxed as possible, but the atmosphere should be professional and formal</a:t>
            </a:r>
          </a:p>
          <a:p>
            <a:pPr marL="0" indent="0">
              <a:buNone/>
            </a:pPr>
            <a:endParaRPr lang="en-ZA" sz="3600" dirty="0"/>
          </a:p>
        </p:txBody>
      </p:sp>
    </p:spTree>
    <p:extLst>
      <p:ext uri="{BB962C8B-B14F-4D97-AF65-F5344CB8AC3E}">
        <p14:creationId xmlns:p14="http://schemas.microsoft.com/office/powerpoint/2010/main" val="36514640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RESPONSIBILITY OF THE </a:t>
            </a:r>
            <a:r>
              <a:rPr lang="en-ZA" altLang="en-US" sz="2000" dirty="0" smtClean="0">
                <a:latin typeface="Arial" panose="020B0604020202020204" pitchFamily="34" charset="0"/>
                <a:cs typeface="Arial" panose="020B0604020202020204" pitchFamily="34" charset="0"/>
              </a:rPr>
              <a:t>READER/SCRIBE Cont..</a:t>
            </a:r>
            <a:endParaRPr lang="en-ZA"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07180" y="1535288"/>
            <a:ext cx="8136820" cy="5322711"/>
          </a:xfrm>
        </p:spPr>
        <p:txBody>
          <a:bodyPr>
            <a:normAutofit fontScale="92500"/>
          </a:bodyPr>
          <a:lstStyle/>
          <a:p>
            <a:pPr algn="just"/>
            <a:r>
              <a:rPr lang="en-ZA" altLang="en-US" dirty="0">
                <a:latin typeface="Arial" panose="020B0604020202020204" pitchFamily="34" charset="0"/>
                <a:cs typeface="Arial" panose="020B0604020202020204" pitchFamily="34" charset="0"/>
              </a:rPr>
              <a:t>The professionalism and integrity of the reader/scribe must be maintained at all times</a:t>
            </a:r>
          </a:p>
          <a:p>
            <a:pPr algn="just"/>
            <a:r>
              <a:rPr lang="en-ZA" altLang="en-US" dirty="0">
                <a:latin typeface="Arial" panose="020B0604020202020204" pitchFamily="34" charset="0"/>
                <a:cs typeface="Arial" panose="020B0604020202020204" pitchFamily="34" charset="0"/>
              </a:rPr>
              <a:t>The candidate may not be disadvantaged under any circumstances. This includes any form of explanation that might convey the answer to a question, facial expressions or gestures, verbal expressions, clues or remarks, emphasis of words that could benefit the learner</a:t>
            </a:r>
          </a:p>
          <a:p>
            <a:pPr algn="just"/>
            <a:r>
              <a:rPr lang="en-ZA" altLang="en-US" dirty="0">
                <a:latin typeface="Arial" panose="020B0604020202020204" pitchFamily="34" charset="0"/>
                <a:cs typeface="Arial" panose="020B0604020202020204" pitchFamily="34" charset="0"/>
              </a:rPr>
              <a:t>The </a:t>
            </a:r>
            <a:r>
              <a:rPr lang="en-ZA" altLang="en-US" dirty="0" smtClean="0">
                <a:latin typeface="Arial" panose="020B0604020202020204" pitchFamily="34" charset="0"/>
                <a:cs typeface="Arial" panose="020B0604020202020204" pitchFamily="34" charset="0"/>
              </a:rPr>
              <a:t>reader/scribe </a:t>
            </a:r>
            <a:r>
              <a:rPr lang="en-ZA" altLang="en-US" dirty="0">
                <a:latin typeface="Arial" panose="020B0604020202020204" pitchFamily="34" charset="0"/>
                <a:cs typeface="Arial" panose="020B0604020202020204" pitchFamily="34" charset="0"/>
              </a:rPr>
              <a:t>must remain neutral at all times</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432681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PROCEDURES PRECEDING THE USE OF A READER/SCRIBE</a:t>
            </a:r>
            <a:endParaRPr lang="en-ZA"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80532" y="1412384"/>
            <a:ext cx="8263467" cy="5445616"/>
          </a:xfrm>
        </p:spPr>
        <p:txBody>
          <a:bodyPr>
            <a:normAutofit/>
          </a:bodyPr>
          <a:lstStyle/>
          <a:p>
            <a:r>
              <a:rPr lang="en-ZA" altLang="en-US" sz="2400" dirty="0">
                <a:latin typeface="Arial" panose="020B0604020202020204" pitchFamily="34" charset="0"/>
                <a:cs typeface="Arial" panose="020B0604020202020204" pitchFamily="34" charset="0"/>
              </a:rPr>
              <a:t>The learner will be informed by the class teacher that he/she will get support in terms of a reader </a:t>
            </a:r>
            <a:r>
              <a:rPr lang="en-ZA" altLang="en-US" sz="2400" dirty="0" smtClean="0">
                <a:latin typeface="Arial" panose="020B0604020202020204" pitchFamily="34" charset="0"/>
                <a:cs typeface="Arial" panose="020B0604020202020204" pitchFamily="34" charset="0"/>
              </a:rPr>
              <a:t>and/or </a:t>
            </a:r>
            <a:r>
              <a:rPr lang="en-ZA" altLang="en-US" sz="2400" dirty="0">
                <a:latin typeface="Arial" panose="020B0604020202020204" pitchFamily="34" charset="0"/>
                <a:cs typeface="Arial" panose="020B0604020202020204" pitchFamily="34" charset="0"/>
              </a:rPr>
              <a:t>a scribe </a:t>
            </a:r>
          </a:p>
          <a:p>
            <a:r>
              <a:rPr lang="en-ZA" altLang="en-US" sz="2400" dirty="0">
                <a:latin typeface="Arial" panose="020B0604020202020204" pitchFamily="34" charset="0"/>
                <a:cs typeface="Arial" panose="020B0604020202020204" pitchFamily="34" charset="0"/>
              </a:rPr>
              <a:t>The trained educator will </a:t>
            </a:r>
            <a:r>
              <a:rPr lang="en-ZA" altLang="en-US" sz="2400" dirty="0" smtClean="0">
                <a:latin typeface="Arial" panose="020B0604020202020204" pitchFamily="34" charset="0"/>
                <a:cs typeface="Arial" panose="020B0604020202020204" pitchFamily="34" charset="0"/>
              </a:rPr>
              <a:t>prepare the learner on what to expect during the session</a:t>
            </a:r>
            <a:endParaRPr lang="en-ZA" altLang="en-US" sz="2400" dirty="0">
              <a:latin typeface="Arial" panose="020B0604020202020204" pitchFamily="34" charset="0"/>
              <a:cs typeface="Arial" panose="020B0604020202020204" pitchFamily="34" charset="0"/>
            </a:endParaRPr>
          </a:p>
          <a:p>
            <a:r>
              <a:rPr lang="en-ZA" altLang="en-US" sz="2400" dirty="0">
                <a:latin typeface="Arial" panose="020B0604020202020204" pitchFamily="34" charset="0"/>
                <a:cs typeface="Arial" panose="020B0604020202020204" pitchFamily="34" charset="0"/>
              </a:rPr>
              <a:t>Before the test or examination, the reader/scribe must introduce him/herself to the learner and inform the learner about the venue of the test/examination</a:t>
            </a:r>
          </a:p>
          <a:p>
            <a:r>
              <a:rPr lang="en-ZA" altLang="en-US" sz="2400" dirty="0">
                <a:latin typeface="Arial" panose="020B0604020202020204" pitchFamily="34" charset="0"/>
                <a:cs typeface="Arial" panose="020B0604020202020204" pitchFamily="34" charset="0"/>
              </a:rPr>
              <a:t>Assistance from a </a:t>
            </a:r>
            <a:r>
              <a:rPr lang="en-ZA" altLang="en-US" sz="2400" dirty="0" smtClean="0">
                <a:latin typeface="Arial" panose="020B0604020202020204" pitchFamily="34" charset="0"/>
                <a:cs typeface="Arial" panose="020B0604020202020204" pitchFamily="34" charset="0"/>
              </a:rPr>
              <a:t>reader/scribe </a:t>
            </a:r>
            <a:r>
              <a:rPr lang="en-ZA" altLang="en-US" sz="2400" dirty="0">
                <a:latin typeface="Arial" panose="020B0604020202020204" pitchFamily="34" charset="0"/>
                <a:cs typeface="Arial" panose="020B0604020202020204" pitchFamily="34" charset="0"/>
              </a:rPr>
              <a:t>may not take place in the examination room. A separate, suitable room should be provided for each learner</a:t>
            </a:r>
            <a:endParaRPr lang="en-US" altLang="en-US" sz="2400" dirty="0">
              <a:latin typeface="Arial" panose="020B0604020202020204" pitchFamily="34" charset="0"/>
              <a:cs typeface="Arial" panose="020B0604020202020204" pitchFamily="34" charset="0"/>
            </a:endParaRPr>
          </a:p>
          <a:p>
            <a:pPr marL="2743200" lvl="6" indent="0">
              <a:buNone/>
            </a:pPr>
            <a:endParaRPr lang="en-ZA" dirty="0"/>
          </a:p>
        </p:txBody>
      </p:sp>
    </p:spTree>
    <p:extLst>
      <p:ext uri="{BB962C8B-B14F-4D97-AF65-F5344CB8AC3E}">
        <p14:creationId xmlns:p14="http://schemas.microsoft.com/office/powerpoint/2010/main" val="21737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1800" dirty="0">
                <a:latin typeface="Arial" panose="020B0604020202020204" pitchFamily="34" charset="0"/>
                <a:cs typeface="Arial" panose="020B0604020202020204" pitchFamily="34" charset="0"/>
              </a:rPr>
              <a:t>PROCEDURES PRECEDING THE USE OF A </a:t>
            </a:r>
            <a:r>
              <a:rPr lang="en-ZA" altLang="en-US" sz="1800" dirty="0" smtClean="0">
                <a:latin typeface="Arial" panose="020B0604020202020204" pitchFamily="34" charset="0"/>
                <a:cs typeface="Arial" panose="020B0604020202020204" pitchFamily="34" charset="0"/>
              </a:rPr>
              <a:t>READER/SCRIBE Cont..</a:t>
            </a:r>
            <a:endParaRPr lang="en-ZA"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48267" y="1670756"/>
            <a:ext cx="8195733" cy="5187243"/>
          </a:xfrm>
        </p:spPr>
        <p:txBody>
          <a:bodyPr>
            <a:normAutofit fontScale="92500" lnSpcReduction="20000"/>
          </a:bodyPr>
          <a:lstStyle/>
          <a:p>
            <a:pPr algn="just">
              <a:lnSpc>
                <a:spcPct val="90000"/>
              </a:lnSpc>
            </a:pPr>
            <a:r>
              <a:rPr lang="en-ZA" altLang="en-US" dirty="0">
                <a:latin typeface="Arial" panose="020B0604020202020204" pitchFamily="34" charset="0"/>
                <a:cs typeface="Arial" panose="020B0604020202020204" pitchFamily="34" charset="0"/>
              </a:rPr>
              <a:t>Two question papers for each learner must be provided by the subject teacher: one for the learner and one for the reader/scribe. Scribbling paper must also be supplied by the examiner</a:t>
            </a:r>
          </a:p>
          <a:p>
            <a:pPr algn="just">
              <a:lnSpc>
                <a:spcPct val="90000"/>
              </a:lnSpc>
            </a:pPr>
            <a:r>
              <a:rPr lang="en-ZA" altLang="en-US" dirty="0">
                <a:latin typeface="Arial" panose="020B0604020202020204" pitchFamily="34" charset="0"/>
                <a:cs typeface="Arial" panose="020B0604020202020204" pitchFamily="34" charset="0"/>
              </a:rPr>
              <a:t>At the end of each session, the reader/scribe will personally return the examination paper to the subject teacher</a:t>
            </a:r>
          </a:p>
          <a:p>
            <a:pPr algn="just">
              <a:lnSpc>
                <a:spcPct val="90000"/>
              </a:lnSpc>
            </a:pPr>
            <a:r>
              <a:rPr lang="en-ZA" altLang="en-US" dirty="0">
                <a:latin typeface="Arial" panose="020B0604020202020204" pitchFamily="34" charset="0"/>
                <a:cs typeface="Arial" panose="020B0604020202020204" pitchFamily="34" charset="0"/>
              </a:rPr>
              <a:t>No marks will be deducted because the candidate made use of a reader/scribe</a:t>
            </a:r>
            <a:endParaRPr lang="en-US" altLang="en-US" dirty="0">
              <a:latin typeface="Arial" panose="020B0604020202020204" pitchFamily="34" charset="0"/>
              <a:cs typeface="Arial" panose="020B0604020202020204" pitchFamily="34" charset="0"/>
            </a:endParaRPr>
          </a:p>
          <a:p>
            <a:pPr algn="just"/>
            <a:r>
              <a:rPr lang="en-US" dirty="0">
                <a:latin typeface="Arial" panose="020B0604020202020204" pitchFamily="34" charset="0"/>
                <a:cs typeface="Arial" panose="020B0604020202020204" pitchFamily="34" charset="0"/>
              </a:rPr>
              <a:t>When writing an external examination, a recording of the examination must be made and be submitted together with the answer book</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704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latin typeface="Arial" panose="020B0604020202020204" pitchFamily="34" charset="0"/>
                <a:cs typeface="Arial" panose="020B0604020202020204" pitchFamily="34" charset="0"/>
              </a:rPr>
              <a:t>ELIGIBILITY</a:t>
            </a:r>
          </a:p>
        </p:txBody>
      </p:sp>
      <p:sp>
        <p:nvSpPr>
          <p:cNvPr id="3" name="Content Placeholder 2"/>
          <p:cNvSpPr>
            <a:spLocks noGrp="1"/>
          </p:cNvSpPr>
          <p:nvPr>
            <p:ph idx="1"/>
          </p:nvPr>
        </p:nvSpPr>
        <p:spPr>
          <a:xfrm>
            <a:off x="964493" y="1259101"/>
            <a:ext cx="8013659" cy="5255382"/>
          </a:xfrm>
        </p:spPr>
        <p:txBody>
          <a:bodyPr>
            <a:normAutofit/>
          </a:bodyPr>
          <a:lstStyle/>
          <a:p>
            <a:pPr marL="0" indent="0" algn="just">
              <a:buNone/>
            </a:pPr>
            <a:r>
              <a:rPr lang="en-ZA" sz="2400" dirty="0" smtClean="0">
                <a:latin typeface="Arial" panose="020B0604020202020204" pitchFamily="34" charset="0"/>
                <a:cs typeface="Arial" panose="020B0604020202020204" pitchFamily="34" charset="0"/>
              </a:rPr>
              <a:t>Learners </a:t>
            </a:r>
            <a:r>
              <a:rPr lang="en-ZA" sz="2400" dirty="0">
                <a:latin typeface="Arial" panose="020B0604020202020204" pitchFamily="34" charset="0"/>
                <a:cs typeface="Arial" panose="020B0604020202020204" pitchFamily="34" charset="0"/>
              </a:rPr>
              <a:t>who are eligible for accommodations or concessions are</a:t>
            </a:r>
            <a:r>
              <a:rPr lang="en-ZA" sz="2400" dirty="0" smtClean="0">
                <a:latin typeface="Arial" panose="020B0604020202020204" pitchFamily="34" charset="0"/>
                <a:cs typeface="Arial" panose="020B0604020202020204" pitchFamily="34" charset="0"/>
              </a:rPr>
              <a:t>:</a:t>
            </a:r>
          </a:p>
          <a:p>
            <a:pPr marL="0" indent="0" algn="just">
              <a:buNone/>
            </a:pPr>
            <a:r>
              <a:rPr lang="en-ZA" sz="2400" dirty="0" smtClean="0">
                <a:latin typeface="Arial" panose="020B0604020202020204" pitchFamily="34" charset="0"/>
                <a:cs typeface="Arial" panose="020B0604020202020204" pitchFamily="34" charset="0"/>
              </a:rPr>
              <a:t> </a:t>
            </a:r>
            <a:endParaRPr lang="en-ZA" sz="2400" dirty="0">
              <a:latin typeface="Arial" panose="020B0604020202020204" pitchFamily="34" charset="0"/>
              <a:cs typeface="Arial" panose="020B0604020202020204" pitchFamily="34" charset="0"/>
            </a:endParaRPr>
          </a:p>
          <a:p>
            <a:pPr algn="just"/>
            <a:r>
              <a:rPr lang="en-ZA" sz="2400" dirty="0" smtClean="0">
                <a:latin typeface="Arial" panose="020B0604020202020204" pitchFamily="34" charset="0"/>
                <a:cs typeface="Arial" panose="020B0604020202020204" pitchFamily="34" charset="0"/>
              </a:rPr>
              <a:t>Those </a:t>
            </a:r>
            <a:r>
              <a:rPr lang="en-ZA" sz="2400" dirty="0">
                <a:latin typeface="Arial" panose="020B0604020202020204" pitchFamily="34" charset="0"/>
                <a:cs typeface="Arial" panose="020B0604020202020204" pitchFamily="34" charset="0"/>
              </a:rPr>
              <a:t>who have special educational needs arising from a disability, learning difficulty, behaviour and/or psycho-social </a:t>
            </a:r>
            <a:r>
              <a:rPr lang="en-ZA" sz="2400" dirty="0" smtClean="0">
                <a:latin typeface="Arial" panose="020B0604020202020204" pitchFamily="34" charset="0"/>
                <a:cs typeface="Arial" panose="020B0604020202020204" pitchFamily="34" charset="0"/>
              </a:rPr>
              <a:t>disorder </a:t>
            </a:r>
            <a:r>
              <a:rPr lang="en-ZA" sz="2400" dirty="0">
                <a:latin typeface="Arial" panose="020B0604020202020204" pitchFamily="34" charset="0"/>
                <a:cs typeface="Arial" panose="020B0604020202020204" pitchFamily="34" charset="0"/>
              </a:rPr>
              <a:t>which </a:t>
            </a:r>
            <a:r>
              <a:rPr lang="en-ZA" sz="2400" dirty="0" smtClean="0">
                <a:latin typeface="Arial" panose="020B0604020202020204" pitchFamily="34" charset="0"/>
                <a:cs typeface="Arial" panose="020B0604020202020204" pitchFamily="34" charset="0"/>
              </a:rPr>
              <a:t>creates </a:t>
            </a:r>
            <a:r>
              <a:rPr lang="en-ZA" sz="2400" dirty="0">
                <a:latin typeface="Arial" panose="020B0604020202020204" pitchFamily="34" charset="0"/>
                <a:cs typeface="Arial" panose="020B0604020202020204" pitchFamily="34" charset="0"/>
              </a:rPr>
              <a:t>a barrier to the learner achieving his/her potential in the assessment; or </a:t>
            </a:r>
          </a:p>
          <a:p>
            <a:pPr algn="just"/>
            <a:r>
              <a:rPr lang="en-ZA" sz="2400" dirty="0" smtClean="0">
                <a:latin typeface="Arial" panose="020B0604020202020204" pitchFamily="34" charset="0"/>
                <a:cs typeface="Arial" panose="020B0604020202020204" pitchFamily="34" charset="0"/>
              </a:rPr>
              <a:t>Those </a:t>
            </a:r>
            <a:r>
              <a:rPr lang="en-ZA" sz="2400" dirty="0">
                <a:latin typeface="Arial" panose="020B0604020202020204" pitchFamily="34" charset="0"/>
                <a:cs typeface="Arial" panose="020B0604020202020204" pitchFamily="34" charset="0"/>
              </a:rPr>
              <a:t>who during the assessment or examination period, experience medical, social, emotional or psycho-social challenges </a:t>
            </a:r>
          </a:p>
          <a:p>
            <a:endParaRPr lang="en-ZA" dirty="0"/>
          </a:p>
          <a:p>
            <a:pPr marL="0" indent="0">
              <a:buNone/>
            </a:pPr>
            <a:endParaRPr lang="en-ZA" dirty="0"/>
          </a:p>
        </p:txBody>
      </p:sp>
    </p:spTree>
    <p:extLst>
      <p:ext uri="{BB962C8B-B14F-4D97-AF65-F5344CB8AC3E}">
        <p14:creationId xmlns:p14="http://schemas.microsoft.com/office/powerpoint/2010/main" val="30887679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1800" dirty="0">
                <a:latin typeface="Arial" panose="020B0604020202020204" pitchFamily="34" charset="0"/>
                <a:cs typeface="Arial" panose="020B0604020202020204" pitchFamily="34" charset="0"/>
              </a:rPr>
              <a:t>PROCEDURES WHEN MAKING USE OF A </a:t>
            </a:r>
            <a:r>
              <a:rPr lang="en-ZA" altLang="en-US" sz="1800" dirty="0" smtClean="0">
                <a:latin typeface="Arial" panose="020B0604020202020204" pitchFamily="34" charset="0"/>
                <a:cs typeface="Arial" panose="020B0604020202020204" pitchFamily="34" charset="0"/>
              </a:rPr>
              <a:t>READER/SCRIBE </a:t>
            </a:r>
            <a:r>
              <a:rPr lang="en-ZA" altLang="en-US" sz="2000" dirty="0" smtClean="0">
                <a:latin typeface="Arial" panose="020B0604020202020204" pitchFamily="34" charset="0"/>
                <a:cs typeface="Arial" panose="020B0604020202020204" pitchFamily="34" charset="0"/>
              </a:rPr>
              <a:t>Cont.</a:t>
            </a:r>
            <a:endParaRPr lang="en-ZA"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259101"/>
            <a:ext cx="9144000" cy="5598899"/>
          </a:xfrm>
        </p:spPr>
        <p:txBody>
          <a:bodyPr/>
          <a:lstStyle/>
          <a:p>
            <a:pPr marL="0" indent="0">
              <a:lnSpc>
                <a:spcPct val="90000"/>
              </a:lnSpc>
              <a:buNone/>
            </a:pPr>
            <a:r>
              <a:rPr lang="en-ZA" altLang="en-US" sz="2400" b="1" dirty="0">
                <a:latin typeface="Arial" panose="020B0604020202020204" pitchFamily="34" charset="0"/>
                <a:cs typeface="Arial" panose="020B0604020202020204" pitchFamily="34" charset="0"/>
              </a:rPr>
              <a:t>Instructions to be read to the candidate before exam or test</a:t>
            </a:r>
            <a:r>
              <a:rPr lang="en-ZA" altLang="en-US" sz="2400" b="1" dirty="0" smtClean="0">
                <a:latin typeface="Arial" panose="020B0604020202020204" pitchFamily="34" charset="0"/>
                <a:cs typeface="Arial" panose="020B0604020202020204" pitchFamily="34" charset="0"/>
              </a:rPr>
              <a:t>:</a:t>
            </a:r>
          </a:p>
          <a:p>
            <a:pPr marL="0" indent="0">
              <a:lnSpc>
                <a:spcPct val="90000"/>
              </a:lnSpc>
              <a:buNone/>
            </a:pPr>
            <a:endParaRPr lang="en-ZA" altLang="en-US" sz="2400" b="1" dirty="0">
              <a:latin typeface="Arial" panose="020B0604020202020204" pitchFamily="34" charset="0"/>
              <a:cs typeface="Arial" panose="020B0604020202020204" pitchFamily="34" charset="0"/>
            </a:endParaRPr>
          </a:p>
          <a:p>
            <a:pPr>
              <a:lnSpc>
                <a:spcPct val="90000"/>
              </a:lnSpc>
              <a:buFont typeface="Arial" panose="020B0604020202020204" pitchFamily="34" charset="0"/>
              <a:buChar char="•"/>
            </a:pPr>
            <a:r>
              <a:rPr lang="en-ZA" altLang="en-US" sz="2800" dirty="0">
                <a:latin typeface="Arial" panose="020B0604020202020204" pitchFamily="34" charset="0"/>
                <a:cs typeface="Arial" panose="020B0604020202020204" pitchFamily="34" charset="0"/>
              </a:rPr>
              <a:t>I will read the question to you and write down your answer</a:t>
            </a:r>
          </a:p>
          <a:p>
            <a:pPr>
              <a:lnSpc>
                <a:spcPct val="90000"/>
              </a:lnSpc>
              <a:buFont typeface="Arial" panose="020B0604020202020204" pitchFamily="34" charset="0"/>
              <a:buChar char="•"/>
            </a:pPr>
            <a:r>
              <a:rPr lang="en-ZA" altLang="en-US" sz="2800" dirty="0">
                <a:latin typeface="Arial" panose="020B0604020202020204" pitchFamily="34" charset="0"/>
                <a:cs typeface="Arial" panose="020B0604020202020204" pitchFamily="34" charset="0"/>
              </a:rPr>
              <a:t>You may request a question or part of a question to be repeated</a:t>
            </a:r>
          </a:p>
          <a:p>
            <a:pPr>
              <a:lnSpc>
                <a:spcPct val="90000"/>
              </a:lnSpc>
              <a:buFont typeface="Arial" panose="020B0604020202020204" pitchFamily="34" charset="0"/>
              <a:buChar char="•"/>
            </a:pPr>
            <a:r>
              <a:rPr lang="en-ZA" altLang="en-US" sz="2800" dirty="0">
                <a:latin typeface="Arial" panose="020B0604020202020204" pitchFamily="34" charset="0"/>
                <a:cs typeface="Arial" panose="020B0604020202020204" pitchFamily="34" charset="0"/>
              </a:rPr>
              <a:t>Take note of the allocation of marks at the end of each question</a:t>
            </a:r>
          </a:p>
          <a:p>
            <a:pPr>
              <a:lnSpc>
                <a:spcPct val="90000"/>
              </a:lnSpc>
              <a:buFont typeface="Arial" panose="020B0604020202020204" pitchFamily="34" charset="0"/>
              <a:buChar char="•"/>
            </a:pPr>
            <a:r>
              <a:rPr lang="en-ZA" altLang="en-US" sz="2800" dirty="0">
                <a:latin typeface="Arial" panose="020B0604020202020204" pitchFamily="34" charset="0"/>
                <a:cs typeface="Arial" panose="020B0604020202020204" pitchFamily="34" charset="0"/>
              </a:rPr>
              <a:t>You may answer or plan any of the questions in rough and then read them to me to write down</a:t>
            </a:r>
          </a:p>
          <a:p>
            <a:pPr marL="0" indent="0">
              <a:buNone/>
            </a:pPr>
            <a:endParaRPr lang="en-ZA" dirty="0"/>
          </a:p>
        </p:txBody>
      </p:sp>
    </p:spTree>
    <p:extLst>
      <p:ext uri="{BB962C8B-B14F-4D97-AF65-F5344CB8AC3E}">
        <p14:creationId xmlns:p14="http://schemas.microsoft.com/office/powerpoint/2010/main" val="387457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PROCEDURES WHEN MAKING USE OF A READER/SCRIBE</a:t>
            </a:r>
            <a:endParaRPr lang="en-ZA"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524000"/>
            <a:ext cx="9144000" cy="5334000"/>
          </a:xfrm>
        </p:spPr>
        <p:txBody>
          <a:bodyPr>
            <a:normAutofit/>
          </a:bodyPr>
          <a:lstStyle/>
          <a:p>
            <a:pPr algn="just">
              <a:lnSpc>
                <a:spcPct val="80000"/>
              </a:lnSpc>
              <a:buFont typeface="Arial" panose="020B0604020202020204" pitchFamily="34" charset="0"/>
              <a:buChar char="•"/>
            </a:pPr>
            <a:r>
              <a:rPr lang="en-ZA" altLang="en-US" sz="2600" dirty="0">
                <a:latin typeface="Arial" panose="020B0604020202020204" pitchFamily="34" charset="0"/>
                <a:cs typeface="Arial" panose="020B0604020202020204" pitchFamily="34" charset="0"/>
              </a:rPr>
              <a:t>You must indicate the beginning of a new paragraph</a:t>
            </a:r>
          </a:p>
          <a:p>
            <a:pPr algn="just">
              <a:lnSpc>
                <a:spcPct val="80000"/>
              </a:lnSpc>
              <a:buFont typeface="Arial" panose="020B0604020202020204" pitchFamily="34" charset="0"/>
              <a:buChar char="•"/>
            </a:pPr>
            <a:r>
              <a:rPr lang="en-ZA" altLang="en-US" sz="2600" dirty="0">
                <a:latin typeface="Arial" panose="020B0604020202020204" pitchFamily="34" charset="0"/>
                <a:cs typeface="Arial" panose="020B0604020202020204" pitchFamily="34" charset="0"/>
              </a:rPr>
              <a:t>You must indicate where inverted commas, capital letters etc. are to be </a:t>
            </a:r>
            <a:r>
              <a:rPr lang="en-ZA" altLang="en-US" sz="2600" dirty="0" smtClean="0">
                <a:latin typeface="Arial" panose="020B0604020202020204" pitchFamily="34" charset="0"/>
                <a:cs typeface="Arial" panose="020B0604020202020204" pitchFamily="34" charset="0"/>
              </a:rPr>
              <a:t>used. Remind learner if they are not indicating punctuation. </a:t>
            </a:r>
            <a:endParaRPr lang="en-ZA" altLang="en-US" sz="2600" dirty="0">
              <a:latin typeface="Arial" panose="020B0604020202020204" pitchFamily="34" charset="0"/>
              <a:cs typeface="Arial" panose="020B0604020202020204" pitchFamily="34" charset="0"/>
            </a:endParaRPr>
          </a:p>
          <a:p>
            <a:pPr algn="just">
              <a:lnSpc>
                <a:spcPct val="80000"/>
              </a:lnSpc>
              <a:buFont typeface="Arial" panose="020B0604020202020204" pitchFamily="34" charset="0"/>
              <a:buChar char="•"/>
            </a:pPr>
            <a:r>
              <a:rPr lang="en-ZA" altLang="en-US" sz="2600" dirty="0">
                <a:latin typeface="Arial" panose="020B0604020202020204" pitchFamily="34" charset="0"/>
                <a:cs typeface="Arial" panose="020B0604020202020204" pitchFamily="34" charset="0"/>
              </a:rPr>
              <a:t>When you have completed the paper, I will read the answers to you. Then you can check whether I have written your answers down correctly (provided sufficient time remains)</a:t>
            </a:r>
          </a:p>
          <a:p>
            <a:pPr algn="just">
              <a:lnSpc>
                <a:spcPct val="80000"/>
              </a:lnSpc>
              <a:buFont typeface="Arial" panose="020B0604020202020204" pitchFamily="34" charset="0"/>
              <a:buChar char="•"/>
            </a:pPr>
            <a:r>
              <a:rPr lang="en-ZA" altLang="en-US" sz="2600" dirty="0">
                <a:latin typeface="Arial" panose="020B0604020202020204" pitchFamily="34" charset="0"/>
                <a:cs typeface="Arial" panose="020B0604020202020204" pitchFamily="34" charset="0"/>
              </a:rPr>
              <a:t>I am not permitted under any circumstances to explain a question or word to you</a:t>
            </a:r>
          </a:p>
          <a:p>
            <a:pPr algn="just">
              <a:lnSpc>
                <a:spcPct val="80000"/>
              </a:lnSpc>
              <a:buFont typeface="Arial" panose="020B0604020202020204" pitchFamily="34" charset="0"/>
              <a:buChar char="•"/>
            </a:pPr>
            <a:r>
              <a:rPr lang="en-ZA" altLang="en-US" sz="2600" dirty="0">
                <a:latin typeface="Arial" panose="020B0604020202020204" pitchFamily="34" charset="0"/>
                <a:cs typeface="Arial" panose="020B0604020202020204" pitchFamily="34" charset="0"/>
              </a:rPr>
              <a:t>You may choose the order in which you answer the paper</a:t>
            </a:r>
            <a:endParaRPr lang="en-US" altLang="en-US" sz="2600" dirty="0">
              <a:latin typeface="Arial" panose="020B0604020202020204" pitchFamily="34" charset="0"/>
              <a:cs typeface="Arial" panose="020B0604020202020204" pitchFamily="34" charset="0"/>
            </a:endParaRPr>
          </a:p>
          <a:p>
            <a:pPr marL="0" indent="0">
              <a:buNone/>
            </a:pPr>
            <a:endParaRPr lang="en-ZA" dirty="0"/>
          </a:p>
        </p:txBody>
      </p:sp>
    </p:spTree>
    <p:extLst>
      <p:ext uri="{BB962C8B-B14F-4D97-AF65-F5344CB8AC3E}">
        <p14:creationId xmlns:p14="http://schemas.microsoft.com/office/powerpoint/2010/main" val="333475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PROCEDURES WHEN MAKING USE OF A READER/SCRIBE</a:t>
            </a:r>
            <a:endParaRPr lang="en-ZA"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412384"/>
            <a:ext cx="9144000" cy="5445616"/>
          </a:xfrm>
        </p:spPr>
        <p:txBody>
          <a:bodyPr>
            <a:normAutofit/>
          </a:bodyPr>
          <a:lstStyle/>
          <a:p>
            <a:pPr algn="just"/>
            <a:r>
              <a:rPr lang="en-ZA" altLang="en-US" sz="2800" dirty="0">
                <a:latin typeface="Arial" panose="020B0604020202020204" pitchFamily="34" charset="0"/>
                <a:cs typeface="Arial" panose="020B0604020202020204" pitchFamily="34" charset="0"/>
              </a:rPr>
              <a:t>Once the learner’s personal information has been recorded, the answers are written down exactly as given by </a:t>
            </a:r>
            <a:r>
              <a:rPr lang="en-ZA" altLang="en-US" sz="2800" dirty="0" smtClean="0">
                <a:latin typeface="Arial" panose="020B0604020202020204" pitchFamily="34" charset="0"/>
                <a:cs typeface="Arial" panose="020B0604020202020204" pitchFamily="34" charset="0"/>
              </a:rPr>
              <a:t>him/her (verbatim)</a:t>
            </a:r>
            <a:endParaRPr lang="en-ZA" altLang="en-US" sz="2800" dirty="0">
              <a:latin typeface="Arial" panose="020B0604020202020204" pitchFamily="34" charset="0"/>
              <a:cs typeface="Arial" panose="020B0604020202020204" pitchFamily="34" charset="0"/>
            </a:endParaRPr>
          </a:p>
          <a:p>
            <a:pPr algn="just"/>
            <a:r>
              <a:rPr lang="en-ZA" altLang="en-US" sz="2800" dirty="0">
                <a:latin typeface="Arial" panose="020B0604020202020204" pitchFamily="34" charset="0"/>
                <a:cs typeface="Arial" panose="020B0604020202020204" pitchFamily="34" charset="0"/>
              </a:rPr>
              <a:t>The question paper must be read while the learner follows on his/her own question paper</a:t>
            </a:r>
          </a:p>
          <a:p>
            <a:pPr algn="just"/>
            <a:r>
              <a:rPr lang="en-ZA" altLang="en-US" sz="2800" dirty="0">
                <a:latin typeface="Arial" panose="020B0604020202020204" pitchFamily="34" charset="0"/>
                <a:cs typeface="Arial" panose="020B0604020202020204" pitchFamily="34" charset="0"/>
              </a:rPr>
              <a:t>The learner may decide which question he/she prefers to answer first. The learner may use scribbling paper, which must be handed in with the answer sheet</a:t>
            </a:r>
          </a:p>
          <a:p>
            <a:endParaRPr lang="en-ZA" dirty="0"/>
          </a:p>
        </p:txBody>
      </p:sp>
    </p:spTree>
    <p:extLst>
      <p:ext uri="{BB962C8B-B14F-4D97-AF65-F5344CB8AC3E}">
        <p14:creationId xmlns:p14="http://schemas.microsoft.com/office/powerpoint/2010/main" val="85622995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1800" dirty="0">
                <a:latin typeface="Arial" panose="020B0604020202020204" pitchFamily="34" charset="0"/>
                <a:cs typeface="Arial" panose="020B0604020202020204" pitchFamily="34" charset="0"/>
              </a:rPr>
              <a:t>PROCEDURES WHEN MAKING USE OF A READER/SCRIBE</a:t>
            </a:r>
            <a:endParaRPr lang="en-US" sz="1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412384"/>
            <a:ext cx="8106439" cy="5445616"/>
          </a:xfrm>
        </p:spPr>
        <p:txBody>
          <a:bodyPr>
            <a:normAutofit/>
          </a:bodyPr>
          <a:lstStyle/>
          <a:p>
            <a:pPr algn="just">
              <a:lnSpc>
                <a:spcPct val="90000"/>
              </a:lnSpc>
            </a:pPr>
            <a:r>
              <a:rPr lang="en-ZA" altLang="en-US" sz="2400" b="1" dirty="0" smtClean="0">
                <a:latin typeface="Arial" panose="020B0604020202020204" pitchFamily="34" charset="0"/>
                <a:cs typeface="Arial" panose="020B0604020202020204" pitchFamily="34" charset="0"/>
              </a:rPr>
              <a:t>SPELLING</a:t>
            </a:r>
          </a:p>
          <a:p>
            <a:pPr marL="0" indent="0" algn="just">
              <a:lnSpc>
                <a:spcPct val="90000"/>
              </a:lnSpc>
              <a:buNone/>
            </a:pPr>
            <a:r>
              <a:rPr lang="en-ZA" altLang="en-US" sz="2400" dirty="0" smtClean="0">
                <a:latin typeface="Arial" panose="020B0604020202020204" pitchFamily="34" charset="0"/>
                <a:cs typeface="Arial" panose="020B0604020202020204" pitchFamily="34" charset="0"/>
              </a:rPr>
              <a:t>The </a:t>
            </a:r>
            <a:r>
              <a:rPr lang="en-ZA" altLang="en-US" sz="2400" dirty="0">
                <a:latin typeface="Arial" panose="020B0604020202020204" pitchFamily="34" charset="0"/>
                <a:cs typeface="Arial" panose="020B0604020202020204" pitchFamily="34" charset="0"/>
              </a:rPr>
              <a:t>learner is not required to spell the </a:t>
            </a:r>
            <a:r>
              <a:rPr lang="en-ZA" altLang="en-US" sz="2400" dirty="0" smtClean="0">
                <a:latin typeface="Arial" panose="020B0604020202020204" pitchFamily="34" charset="0"/>
                <a:cs typeface="Arial" panose="020B0604020202020204" pitchFamily="34" charset="0"/>
              </a:rPr>
              <a:t>words. In the Language Paper where spelling is assessed, the learner must spell the words to the scribe</a:t>
            </a:r>
          </a:p>
          <a:p>
            <a:pPr marL="0" indent="0" algn="just">
              <a:lnSpc>
                <a:spcPct val="90000"/>
              </a:lnSpc>
              <a:buNone/>
            </a:pPr>
            <a:endParaRPr lang="en-ZA" altLang="en-US" sz="2400" dirty="0">
              <a:latin typeface="Arial" panose="020B0604020202020204" pitchFamily="34" charset="0"/>
              <a:cs typeface="Arial" panose="020B0604020202020204" pitchFamily="34" charset="0"/>
            </a:endParaRPr>
          </a:p>
          <a:p>
            <a:pPr algn="just">
              <a:lnSpc>
                <a:spcPct val="90000"/>
              </a:lnSpc>
            </a:pPr>
            <a:r>
              <a:rPr lang="en-ZA" altLang="en-US" sz="2400" b="1" dirty="0" smtClean="0">
                <a:latin typeface="Arial" panose="020B0604020202020204" pitchFamily="34" charset="0"/>
                <a:cs typeface="Arial" panose="020B0604020202020204" pitchFamily="34" charset="0"/>
              </a:rPr>
              <a:t>PUNCTUATION</a:t>
            </a:r>
          </a:p>
          <a:p>
            <a:pPr marL="0" indent="0" algn="just">
              <a:lnSpc>
                <a:spcPct val="90000"/>
              </a:lnSpc>
              <a:buNone/>
            </a:pPr>
            <a:r>
              <a:rPr lang="en-ZA" altLang="en-US" sz="2400" dirty="0" smtClean="0">
                <a:latin typeface="Arial" panose="020B0604020202020204" pitchFamily="34" charset="0"/>
                <a:cs typeface="Arial" panose="020B0604020202020204" pitchFamily="34" charset="0"/>
              </a:rPr>
              <a:t>The </a:t>
            </a:r>
            <a:r>
              <a:rPr lang="en-ZA" altLang="en-US" sz="2400" dirty="0">
                <a:latin typeface="Arial" panose="020B0604020202020204" pitchFamily="34" charset="0"/>
                <a:cs typeface="Arial" panose="020B0604020202020204" pitchFamily="34" charset="0"/>
              </a:rPr>
              <a:t>scribe</a:t>
            </a:r>
            <a:r>
              <a:rPr lang="en-ZA" altLang="en-US" sz="2400" b="1" dirty="0">
                <a:latin typeface="Arial" panose="020B0604020202020204" pitchFamily="34" charset="0"/>
                <a:cs typeface="Arial" panose="020B0604020202020204" pitchFamily="34" charset="0"/>
              </a:rPr>
              <a:t> </a:t>
            </a:r>
            <a:r>
              <a:rPr lang="en-ZA" altLang="en-US" sz="2400" dirty="0">
                <a:latin typeface="Arial" panose="020B0604020202020204" pitchFamily="34" charset="0"/>
                <a:cs typeface="Arial" panose="020B0604020202020204" pitchFamily="34" charset="0"/>
              </a:rPr>
              <a:t>will write the usual capital letters and punctuation marks while taking down the answers. If a question requires a learner to indicate punctuation, he/she must tell the scribe to write it in. Incorrect punctuation may not be pointed out to a learner. I</a:t>
            </a:r>
            <a:r>
              <a:rPr lang="en-US" sz="2400" dirty="0">
                <a:latin typeface="Arial" panose="020B0604020202020204" pitchFamily="34" charset="0"/>
                <a:cs typeface="Arial" panose="020B0604020202020204" pitchFamily="34" charset="0"/>
              </a:rPr>
              <a:t>f a direct quotation is made, the candidate should indicate the use of quotation marks</a:t>
            </a:r>
            <a:endParaRPr lang="en-US" altLang="en-US" sz="24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116456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PROCEDURES WHEN MAKING USE OF A READER/SCRIBE</a:t>
            </a: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14400" y="1412384"/>
            <a:ext cx="8229600" cy="5445616"/>
          </a:xfrm>
        </p:spPr>
        <p:txBody>
          <a:bodyPr>
            <a:normAutofit/>
          </a:bodyPr>
          <a:lstStyle/>
          <a:p>
            <a:pPr algn="just">
              <a:lnSpc>
                <a:spcPct val="90000"/>
              </a:lnSpc>
            </a:pPr>
            <a:r>
              <a:rPr lang="en-ZA" altLang="en-US" sz="2800" b="1" dirty="0" smtClean="0">
                <a:latin typeface="Arial" panose="020B0604020202020204" pitchFamily="34" charset="0"/>
                <a:cs typeface="Arial" panose="020B0604020202020204" pitchFamily="34" charset="0"/>
              </a:rPr>
              <a:t>PARAGRAPHS</a:t>
            </a:r>
          </a:p>
          <a:p>
            <a:pPr marL="0" indent="0" algn="just">
              <a:lnSpc>
                <a:spcPct val="90000"/>
              </a:lnSpc>
              <a:buNone/>
            </a:pPr>
            <a:r>
              <a:rPr lang="en-ZA" altLang="en-US" sz="2800" dirty="0" smtClean="0">
                <a:latin typeface="Arial" panose="020B0604020202020204" pitchFamily="34" charset="0"/>
                <a:cs typeface="Arial" panose="020B0604020202020204" pitchFamily="34" charset="0"/>
              </a:rPr>
              <a:t>The </a:t>
            </a:r>
            <a:r>
              <a:rPr lang="en-ZA" altLang="en-US" sz="2800" dirty="0">
                <a:latin typeface="Arial" panose="020B0604020202020204" pitchFamily="34" charset="0"/>
                <a:cs typeface="Arial" panose="020B0604020202020204" pitchFamily="34" charset="0"/>
              </a:rPr>
              <a:t>learner must indicate the beginning of a new paragraph when writing a letter or an </a:t>
            </a:r>
            <a:r>
              <a:rPr lang="en-ZA" altLang="en-US" sz="2800" dirty="0" smtClean="0">
                <a:latin typeface="Arial" panose="020B0604020202020204" pitchFamily="34" charset="0"/>
                <a:cs typeface="Arial" panose="020B0604020202020204" pitchFamily="34" charset="0"/>
              </a:rPr>
              <a:t>essay</a:t>
            </a:r>
          </a:p>
          <a:p>
            <a:pPr marL="0" indent="0" algn="just">
              <a:lnSpc>
                <a:spcPct val="90000"/>
              </a:lnSpc>
              <a:buNone/>
            </a:pPr>
            <a:endParaRPr lang="en-ZA" altLang="en-US" sz="2800" dirty="0">
              <a:latin typeface="Arial" panose="020B0604020202020204" pitchFamily="34" charset="0"/>
              <a:cs typeface="Arial" panose="020B0604020202020204" pitchFamily="34" charset="0"/>
            </a:endParaRPr>
          </a:p>
          <a:p>
            <a:pPr algn="just">
              <a:lnSpc>
                <a:spcPct val="90000"/>
              </a:lnSpc>
            </a:pPr>
            <a:r>
              <a:rPr lang="en-ZA" altLang="en-US" sz="2800" b="1" dirty="0" smtClean="0">
                <a:latin typeface="Arial" panose="020B0604020202020204" pitchFamily="34" charset="0"/>
                <a:cs typeface="Arial" panose="020B0604020202020204" pitchFamily="34" charset="0"/>
              </a:rPr>
              <a:t>ESSAY/LETTER</a:t>
            </a:r>
            <a:r>
              <a:rPr lang="en-ZA" altLang="en-US" sz="2800" dirty="0" smtClean="0">
                <a:latin typeface="Arial" panose="020B0604020202020204" pitchFamily="34" charset="0"/>
                <a:cs typeface="Arial" panose="020B0604020202020204" pitchFamily="34" charset="0"/>
              </a:rPr>
              <a:t> </a:t>
            </a:r>
          </a:p>
          <a:p>
            <a:pPr marL="0" indent="0" algn="just">
              <a:lnSpc>
                <a:spcPct val="90000"/>
              </a:lnSpc>
              <a:buNone/>
            </a:pPr>
            <a:r>
              <a:rPr lang="en-ZA" altLang="en-US" sz="2800" dirty="0" smtClean="0">
                <a:latin typeface="Arial" panose="020B0604020202020204" pitchFamily="34" charset="0"/>
                <a:cs typeface="Arial" panose="020B0604020202020204" pitchFamily="34" charset="0"/>
              </a:rPr>
              <a:t>The </a:t>
            </a:r>
            <a:r>
              <a:rPr lang="en-ZA" altLang="en-US" sz="2800" dirty="0">
                <a:latin typeface="Arial" panose="020B0604020202020204" pitchFamily="34" charset="0"/>
                <a:cs typeface="Arial" panose="020B0604020202020204" pitchFamily="34" charset="0"/>
              </a:rPr>
              <a:t>learner must indicate the format of the letter or essay, e.g. the address, the beginning, the end, and the headings. The learner will receive adequate time to plan the work. Scribbling paper may be used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05566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PROCEDURES WHEN MAKING USE OF A READER/SCRIBE</a:t>
            </a: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412384"/>
            <a:ext cx="9144000" cy="5445616"/>
          </a:xfrm>
        </p:spPr>
        <p:txBody>
          <a:bodyPr>
            <a:normAutofit/>
          </a:bodyPr>
          <a:lstStyle/>
          <a:p>
            <a:pPr algn="just"/>
            <a:r>
              <a:rPr lang="en-ZA" altLang="en-US" sz="2800" dirty="0">
                <a:latin typeface="Arial" panose="020B0604020202020204" pitchFamily="34" charset="0"/>
                <a:cs typeface="Arial" panose="020B0604020202020204" pitchFamily="34" charset="0"/>
              </a:rPr>
              <a:t>The learner may not be made aware that he/she is not taking the allocation of marks into account</a:t>
            </a:r>
          </a:p>
          <a:p>
            <a:pPr algn="just"/>
            <a:r>
              <a:rPr lang="en-ZA" altLang="en-US" sz="2800" dirty="0">
                <a:latin typeface="Arial" panose="020B0604020202020204" pitchFamily="34" charset="0"/>
                <a:cs typeface="Arial" panose="020B0604020202020204" pitchFamily="34" charset="0"/>
              </a:rPr>
              <a:t>Should a learner ask, for example, whether an answer is correct, no answer may be given, and this may be pointed out to him/her. No comment regarding his/her answer may be made</a:t>
            </a:r>
          </a:p>
          <a:p>
            <a:pPr algn="just"/>
            <a:r>
              <a:rPr lang="en-ZA" altLang="en-US" sz="2800" dirty="0">
                <a:latin typeface="Arial" panose="020B0604020202020204" pitchFamily="34" charset="0"/>
                <a:cs typeface="Arial" panose="020B0604020202020204" pitchFamily="34" charset="0"/>
              </a:rPr>
              <a:t>The candidate must be made aware of the time at regular intervals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2267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altLang="en-US" sz="2000" dirty="0">
                <a:latin typeface="Arial" panose="020B0604020202020204" pitchFamily="34" charset="0"/>
                <a:cs typeface="Arial" panose="020B0604020202020204" pitchFamily="34" charset="0"/>
              </a:rPr>
              <a:t>PROCEDURES WHEN MAKING USE OF A READER/SCRIBE</a:t>
            </a:r>
            <a:endParaRPr lang="en-US" sz="2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412384"/>
            <a:ext cx="9144000" cy="5445616"/>
          </a:xfrm>
        </p:spPr>
        <p:txBody>
          <a:bodyPr>
            <a:normAutofit/>
          </a:bodyPr>
          <a:lstStyle/>
          <a:p>
            <a:pPr algn="just">
              <a:lnSpc>
                <a:spcPct val="90000"/>
              </a:lnSpc>
            </a:pPr>
            <a:r>
              <a:rPr lang="en-ZA" altLang="en-US" sz="2800" dirty="0">
                <a:latin typeface="Arial" panose="020B0604020202020204" pitchFamily="34" charset="0"/>
                <a:cs typeface="Arial" panose="020B0604020202020204" pitchFamily="34" charset="0"/>
              </a:rPr>
              <a:t>The candidate may request that the work already recorded be read to him/her, and that the scribe make changes</a:t>
            </a:r>
          </a:p>
          <a:p>
            <a:pPr algn="just">
              <a:lnSpc>
                <a:spcPct val="90000"/>
              </a:lnSpc>
            </a:pPr>
            <a:r>
              <a:rPr lang="en-ZA" altLang="en-US" sz="2800" dirty="0">
                <a:latin typeface="Arial" panose="020B0604020202020204" pitchFamily="34" charset="0"/>
                <a:cs typeface="Arial" panose="020B0604020202020204" pitchFamily="34" charset="0"/>
              </a:rPr>
              <a:t>When the candidate has completed the test/exam, and is pleased that he/she has answered the questions to his/her satisfaction the reader/ scribe will fill in the declaration that is supplied. The declaration will then be attached to </a:t>
            </a:r>
            <a:r>
              <a:rPr lang="en-ZA" altLang="en-US" sz="2800" dirty="0" smtClean="0">
                <a:latin typeface="Arial" panose="020B0604020202020204" pitchFamily="34" charset="0"/>
                <a:cs typeface="Arial" panose="020B0604020202020204" pitchFamily="34" charset="0"/>
              </a:rPr>
              <a:t>each </a:t>
            </a:r>
            <a:r>
              <a:rPr lang="en-ZA" altLang="en-US" sz="2800" dirty="0">
                <a:latin typeface="Arial" panose="020B0604020202020204" pitchFamily="34" charset="0"/>
                <a:cs typeface="Arial" panose="020B0604020202020204" pitchFamily="34" charset="0"/>
              </a:rPr>
              <a:t>question </a:t>
            </a:r>
            <a:r>
              <a:rPr lang="en-ZA" altLang="en-US" sz="2800" dirty="0" smtClean="0">
                <a:latin typeface="Arial" panose="020B0604020202020204" pitchFamily="34" charset="0"/>
                <a:cs typeface="Arial" panose="020B0604020202020204" pitchFamily="34" charset="0"/>
              </a:rPr>
              <a:t>paper/answer book</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29424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2200" dirty="0">
                <a:latin typeface="Arial" panose="020B0604020202020204" pitchFamily="34" charset="0"/>
                <a:cs typeface="Arial" panose="020B0604020202020204" pitchFamily="34" charset="0"/>
              </a:rPr>
              <a:t>Declaration (must be attached to question </a:t>
            </a:r>
            <a:r>
              <a:rPr lang="en-US" altLang="en-US" sz="2200" dirty="0" smtClean="0">
                <a:latin typeface="Arial" panose="020B0604020202020204" pitchFamily="34" charset="0"/>
                <a:cs typeface="Arial" panose="020B0604020202020204" pitchFamily="34" charset="0"/>
              </a:rPr>
              <a:t>paper</a:t>
            </a:r>
            <a:r>
              <a:rPr lang="en-US" altLang="en-US" dirty="0" smtClean="0"/>
              <a:t>)</a:t>
            </a:r>
            <a:endParaRPr lang="en-US" dirty="0"/>
          </a:p>
        </p:txBody>
      </p:sp>
      <p:sp>
        <p:nvSpPr>
          <p:cNvPr id="4" name="Rectangle 3"/>
          <p:cNvSpPr>
            <a:spLocks noGrp="1" noChangeArrowheads="1"/>
          </p:cNvSpPr>
          <p:nvPr>
            <p:ph idx="1"/>
          </p:nvPr>
        </p:nvSpPr>
        <p:spPr/>
        <p:txBody>
          <a:bodyPr/>
          <a:lstStyle/>
          <a:p>
            <a:pPr algn="ctr" eaLnBrk="1" hangingPunct="1">
              <a:buFont typeface="Wingdings" pitchFamily="2" charset="2"/>
              <a:buNone/>
            </a:pPr>
            <a:r>
              <a:rPr lang="en-US" altLang="en-US" sz="2800" dirty="0">
                <a:latin typeface="Arial" panose="020B0604020202020204" pitchFamily="34" charset="0"/>
                <a:cs typeface="Arial" panose="020B0604020202020204" pitchFamily="34" charset="0"/>
              </a:rPr>
              <a:t>I hereby declare that a reader/ scribe was used </a:t>
            </a:r>
            <a:r>
              <a:rPr lang="en-US" altLang="en-US" sz="2800" dirty="0" smtClean="0">
                <a:latin typeface="Arial" panose="020B0604020202020204" pitchFamily="34" charset="0"/>
                <a:cs typeface="Arial" panose="020B0604020202020204" pitchFamily="34" charset="0"/>
              </a:rPr>
              <a:t>by </a:t>
            </a:r>
            <a:r>
              <a:rPr lang="en-US" altLang="en-US" sz="2800" dirty="0">
                <a:latin typeface="Arial" panose="020B0604020202020204" pitchFamily="34" charset="0"/>
                <a:cs typeface="Arial" panose="020B0604020202020204" pitchFamily="34" charset="0"/>
              </a:rPr>
              <a:t>the candidate during this test/exam.</a:t>
            </a:r>
          </a:p>
          <a:p>
            <a:pPr algn="ctr" eaLnBrk="1" hangingPunct="1">
              <a:buFont typeface="Wingdings" pitchFamily="2" charset="2"/>
              <a:buNone/>
            </a:pPr>
            <a:endParaRPr lang="en-US" altLang="en-US" dirty="0"/>
          </a:p>
          <a:p>
            <a:pPr algn="just" eaLnBrk="1" hangingPunct="1">
              <a:buFont typeface="Wingdings" pitchFamily="2" charset="2"/>
              <a:buNone/>
            </a:pPr>
            <a:endParaRPr lang="en-US" altLang="en-US" sz="1800" dirty="0"/>
          </a:p>
          <a:p>
            <a:pPr algn="just" eaLnBrk="1" hangingPunct="1">
              <a:buFont typeface="Wingdings" pitchFamily="2" charset="2"/>
              <a:buNone/>
            </a:pPr>
            <a:r>
              <a:rPr lang="en-US" altLang="en-US" sz="1800" dirty="0"/>
              <a:t>..............................		</a:t>
            </a:r>
            <a:r>
              <a:rPr lang="en-US" altLang="en-US" sz="1800" dirty="0" smtClean="0"/>
              <a:t>                .........................</a:t>
            </a:r>
            <a:endParaRPr lang="en-US" altLang="en-US" sz="1800" dirty="0"/>
          </a:p>
          <a:p>
            <a:pPr algn="just" eaLnBrk="1" hangingPunct="1">
              <a:buFont typeface="Wingdings" pitchFamily="2" charset="2"/>
              <a:buNone/>
            </a:pPr>
            <a:r>
              <a:rPr lang="en-US" altLang="en-US" sz="1800" dirty="0">
                <a:latin typeface="Arial" panose="020B0604020202020204" pitchFamily="34" charset="0"/>
                <a:cs typeface="Arial" panose="020B0604020202020204" pitchFamily="34" charset="0"/>
              </a:rPr>
              <a:t>NAME				             SIGNATURE</a:t>
            </a:r>
          </a:p>
          <a:p>
            <a:pPr algn="just" eaLnBrk="1" hangingPunct="1">
              <a:buFont typeface="Wingdings" pitchFamily="2" charset="2"/>
              <a:buNone/>
            </a:pPr>
            <a:endParaRPr lang="en-US" altLang="en-US" sz="1800" dirty="0">
              <a:latin typeface="Arial" panose="020B0604020202020204" pitchFamily="34" charset="0"/>
              <a:cs typeface="Arial" panose="020B0604020202020204" pitchFamily="34" charset="0"/>
            </a:endParaRPr>
          </a:p>
          <a:p>
            <a:pPr algn="just" eaLnBrk="1" hangingPunct="1">
              <a:buFont typeface="Wingdings" pitchFamily="2" charset="2"/>
              <a:buNone/>
            </a:pPr>
            <a:r>
              <a:rPr lang="en-US" altLang="en-US" sz="1800" dirty="0">
                <a:latin typeface="Arial" panose="020B0604020202020204" pitchFamily="34" charset="0"/>
                <a:cs typeface="Arial" panose="020B0604020202020204" pitchFamily="34" charset="0"/>
              </a:rPr>
              <a:t>DATE:  </a:t>
            </a:r>
            <a:r>
              <a:rPr lang="en-US" altLang="en-US" sz="1800" dirty="0" smtClean="0">
                <a:latin typeface="Arial" panose="020B0604020202020204" pitchFamily="34" charset="0"/>
                <a:cs typeface="Arial" panose="020B0604020202020204" pitchFamily="34" charset="0"/>
              </a:rPr>
              <a:t>.......................</a:t>
            </a:r>
            <a:endParaRPr lang="en-US" altLang="en-US" sz="1800" dirty="0">
              <a:latin typeface="Arial" panose="020B0604020202020204" pitchFamily="34" charset="0"/>
              <a:cs typeface="Arial" panose="020B0604020202020204" pitchFamily="34" charset="0"/>
            </a:endParaRPr>
          </a:p>
          <a:p>
            <a:pPr eaLnBrk="1" hangingPunct="1">
              <a:buFont typeface="Wingdings" pitchFamily="2" charset="2"/>
              <a:buNone/>
            </a:pPr>
            <a:endParaRPr lang="en-US" altLang="en-US" sz="1800" dirty="0">
              <a:latin typeface="Arial" panose="020B0604020202020204" pitchFamily="34" charset="0"/>
              <a:cs typeface="Arial" panose="020B0604020202020204" pitchFamily="34" charset="0"/>
            </a:endParaRPr>
          </a:p>
          <a:p>
            <a:pPr eaLnBrk="1" hangingPunct="1">
              <a:buFont typeface="Wingdings" pitchFamily="2" charset="2"/>
              <a:buNone/>
            </a:pPr>
            <a:endParaRPr lang="en-US" altLang="en-US" sz="2600" dirty="0"/>
          </a:p>
        </p:txBody>
      </p:sp>
    </p:spTree>
    <p:extLst>
      <p:ext uri="{BB962C8B-B14F-4D97-AF65-F5344CB8AC3E}">
        <p14:creationId xmlns:p14="http://schemas.microsoft.com/office/powerpoint/2010/main" val="1574685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r>
              <a:rPr lang="en-ZA" dirty="0"/>
              <a:t>CHALLENGES…</a:t>
            </a:r>
          </a:p>
        </p:txBody>
      </p:sp>
      <p:pic>
        <p:nvPicPr>
          <p:cNvPr id="2" name="Picture 1">
            <a:extLst>
              <a:ext uri="{FF2B5EF4-FFF2-40B4-BE49-F238E27FC236}">
                <a16:creationId xmlns:a16="http://schemas.microsoft.com/office/drawing/2014/main" xmlns="" id="{90B2CDA2-0C0F-49A1-8FD4-2E40BEC944B2}"/>
              </a:ext>
            </a:extLst>
          </p:cNvPr>
          <p:cNvPicPr>
            <a:picLocks noChangeAspect="1"/>
          </p:cNvPicPr>
          <p:nvPr/>
        </p:nvPicPr>
        <p:blipFill>
          <a:blip r:embed="rId2"/>
          <a:stretch>
            <a:fillRect/>
          </a:stretch>
        </p:blipFill>
        <p:spPr>
          <a:xfrm>
            <a:off x="-1851377" y="654756"/>
            <a:ext cx="13095110" cy="6073422"/>
          </a:xfrm>
          <a:prstGeom prst="rect">
            <a:avLst/>
          </a:prstGeom>
        </p:spPr>
      </p:pic>
    </p:spTree>
    <p:extLst>
      <p:ext uri="{BB962C8B-B14F-4D97-AF65-F5344CB8AC3E}">
        <p14:creationId xmlns:p14="http://schemas.microsoft.com/office/powerpoint/2010/main" val="34879096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6" name="Picture 5">
            <a:extLst>
              <a:ext uri="{FF2B5EF4-FFF2-40B4-BE49-F238E27FC236}">
                <a16:creationId xmlns:a16="http://schemas.microsoft.com/office/drawing/2014/main" xmlns="" id="{801858FC-3215-4C5F-A74F-9F81BBD5B676}"/>
              </a:ext>
            </a:extLst>
          </p:cNvPr>
          <p:cNvPicPr>
            <a:picLocks noChangeAspect="1"/>
          </p:cNvPicPr>
          <p:nvPr/>
        </p:nvPicPr>
        <p:blipFill>
          <a:blip r:embed="rId2"/>
          <a:stretch>
            <a:fillRect/>
          </a:stretch>
        </p:blipFill>
        <p:spPr>
          <a:xfrm>
            <a:off x="-2435834" y="0"/>
            <a:ext cx="14551377" cy="7564582"/>
          </a:xfrm>
          <a:prstGeom prst="rect">
            <a:avLst/>
          </a:prstGeom>
        </p:spPr>
      </p:pic>
    </p:spTree>
    <p:extLst>
      <p:ext uri="{BB962C8B-B14F-4D97-AF65-F5344CB8AC3E}">
        <p14:creationId xmlns:p14="http://schemas.microsoft.com/office/powerpoint/2010/main" val="20227255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ELIGIBILITY </a:t>
            </a:r>
            <a:r>
              <a:rPr lang="en-ZA" sz="2800" dirty="0" err="1">
                <a:latin typeface="Arial" panose="020B0604020202020204" pitchFamily="34" charset="0"/>
                <a:cs typeface="Arial" panose="020B0604020202020204" pitchFamily="34" charset="0"/>
              </a:rPr>
              <a:t>Cont</a:t>
            </a:r>
            <a:r>
              <a:rPr lang="en-ZA" sz="2800" dirty="0">
                <a:latin typeface="Arial" panose="020B0604020202020204" pitchFamily="34" charset="0"/>
                <a:cs typeface="Arial" panose="020B0604020202020204" pitchFamily="34" charset="0"/>
              </a:rPr>
              <a:t>…</a:t>
            </a:r>
          </a:p>
        </p:txBody>
      </p:sp>
      <p:sp>
        <p:nvSpPr>
          <p:cNvPr id="3" name="Content Placeholder 2"/>
          <p:cNvSpPr>
            <a:spLocks noGrp="1"/>
          </p:cNvSpPr>
          <p:nvPr>
            <p:ph idx="1"/>
          </p:nvPr>
        </p:nvSpPr>
        <p:spPr/>
        <p:txBody>
          <a:bodyPr>
            <a:normAutofit/>
          </a:bodyPr>
          <a:lstStyle/>
          <a:p>
            <a:pPr algn="just"/>
            <a:r>
              <a:rPr lang="en-ZA" sz="2400" dirty="0">
                <a:latin typeface="Arial" panose="020B0604020202020204" pitchFamily="34" charset="0"/>
                <a:cs typeface="Arial" panose="020B0604020202020204" pitchFamily="34" charset="0"/>
              </a:rPr>
              <a:t>Accommodations or concessions are not granted where the primary area of difficulty is with the language of learning, teaching and assessment due to the fact that this is not the home language of the </a:t>
            </a:r>
            <a:r>
              <a:rPr lang="en-ZA" sz="2400" dirty="0" smtClean="0">
                <a:latin typeface="Arial" panose="020B0604020202020204" pitchFamily="34" charset="0"/>
                <a:cs typeface="Arial" panose="020B0604020202020204" pitchFamily="34" charset="0"/>
              </a:rPr>
              <a:t>learner</a:t>
            </a:r>
            <a:endParaRPr lang="en-ZA" sz="2400" dirty="0">
              <a:latin typeface="Arial" panose="020B0604020202020204" pitchFamily="34" charset="0"/>
              <a:cs typeface="Arial" panose="020B0604020202020204" pitchFamily="34" charset="0"/>
            </a:endParaRPr>
          </a:p>
          <a:p>
            <a:pPr algn="just"/>
            <a:r>
              <a:rPr lang="en-ZA" sz="2400" dirty="0">
                <a:latin typeface="Arial" panose="020B0604020202020204" pitchFamily="34" charset="0"/>
                <a:cs typeface="Arial" panose="020B0604020202020204" pitchFamily="34" charset="0"/>
              </a:rPr>
              <a:t>Learners who are eligible for differentiated assessment and accommodations should be identified as early as the Foundation Phase, after all remedial measures have been exhausted</a:t>
            </a:r>
          </a:p>
          <a:p>
            <a:pPr algn="just"/>
            <a:r>
              <a:rPr lang="en-ZA" sz="2400" dirty="0">
                <a:latin typeface="Arial" panose="020B0604020202020204" pitchFamily="34" charset="0"/>
                <a:cs typeface="Arial" panose="020B0604020202020204" pitchFamily="34" charset="0"/>
              </a:rPr>
              <a:t>Accommodation needs may change over time, requiring a re-evaluation after each phase or as the need arises </a:t>
            </a:r>
          </a:p>
          <a:p>
            <a:pPr algn="just"/>
            <a:endParaRPr lang="en-ZA"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821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2" name="Picture 1">
            <a:extLst>
              <a:ext uri="{FF2B5EF4-FFF2-40B4-BE49-F238E27FC236}">
                <a16:creationId xmlns:a16="http://schemas.microsoft.com/office/drawing/2014/main" xmlns="" id="{90CD6D53-B92C-453D-9EDD-F8AE18806C44}"/>
              </a:ext>
            </a:extLst>
          </p:cNvPr>
          <p:cNvPicPr>
            <a:picLocks noChangeAspect="1"/>
          </p:cNvPicPr>
          <p:nvPr/>
        </p:nvPicPr>
        <p:blipFill>
          <a:blip r:embed="rId2"/>
          <a:stretch>
            <a:fillRect/>
          </a:stretch>
        </p:blipFill>
        <p:spPr>
          <a:xfrm>
            <a:off x="762001" y="1583578"/>
            <a:ext cx="7578435" cy="4706386"/>
          </a:xfrm>
          <a:prstGeom prst="rect">
            <a:avLst/>
          </a:prstGeom>
        </p:spPr>
      </p:pic>
    </p:spTree>
    <p:extLst>
      <p:ext uri="{BB962C8B-B14F-4D97-AF65-F5344CB8AC3E}">
        <p14:creationId xmlns:p14="http://schemas.microsoft.com/office/powerpoint/2010/main" val="140107426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5" name="Picture 4">
            <a:extLst>
              <a:ext uri="{FF2B5EF4-FFF2-40B4-BE49-F238E27FC236}">
                <a16:creationId xmlns:a16="http://schemas.microsoft.com/office/drawing/2014/main" xmlns="" id="{E99EF6EA-A410-4E8D-8BE8-9F7B1F32000B}"/>
              </a:ext>
            </a:extLst>
          </p:cNvPr>
          <p:cNvPicPr>
            <a:picLocks noChangeAspect="1"/>
          </p:cNvPicPr>
          <p:nvPr/>
        </p:nvPicPr>
        <p:blipFill>
          <a:blip r:embed="rId2"/>
          <a:stretch>
            <a:fillRect/>
          </a:stretch>
        </p:blipFill>
        <p:spPr>
          <a:xfrm>
            <a:off x="-2438400" y="225778"/>
            <a:ext cx="14224000" cy="6547554"/>
          </a:xfrm>
          <a:prstGeom prst="rect">
            <a:avLst/>
          </a:prstGeom>
        </p:spPr>
      </p:pic>
    </p:spTree>
    <p:extLst>
      <p:ext uri="{BB962C8B-B14F-4D97-AF65-F5344CB8AC3E}">
        <p14:creationId xmlns:p14="http://schemas.microsoft.com/office/powerpoint/2010/main" val="79040182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6" name="Picture 5">
            <a:extLst>
              <a:ext uri="{FF2B5EF4-FFF2-40B4-BE49-F238E27FC236}">
                <a16:creationId xmlns:a16="http://schemas.microsoft.com/office/drawing/2014/main" xmlns="" id="{C5EC4CDF-CC38-451D-A440-E2E30359754D}"/>
              </a:ext>
            </a:extLst>
          </p:cNvPr>
          <p:cNvPicPr>
            <a:picLocks noChangeAspect="1"/>
          </p:cNvPicPr>
          <p:nvPr/>
        </p:nvPicPr>
        <p:blipFill>
          <a:blip r:embed="rId2"/>
          <a:stretch>
            <a:fillRect/>
          </a:stretch>
        </p:blipFill>
        <p:spPr>
          <a:xfrm>
            <a:off x="-1614311" y="722489"/>
            <a:ext cx="12045243" cy="6135511"/>
          </a:xfrm>
          <a:prstGeom prst="rect">
            <a:avLst/>
          </a:prstGeom>
        </p:spPr>
      </p:pic>
    </p:spTree>
    <p:extLst>
      <p:ext uri="{BB962C8B-B14F-4D97-AF65-F5344CB8AC3E}">
        <p14:creationId xmlns:p14="http://schemas.microsoft.com/office/powerpoint/2010/main" val="33571748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2" name="Picture 1">
            <a:extLst>
              <a:ext uri="{FF2B5EF4-FFF2-40B4-BE49-F238E27FC236}">
                <a16:creationId xmlns:a16="http://schemas.microsoft.com/office/drawing/2014/main" xmlns="" id="{600F32B3-E30D-431C-9CFA-1572B2D929EF}"/>
              </a:ext>
            </a:extLst>
          </p:cNvPr>
          <p:cNvPicPr>
            <a:picLocks noChangeAspect="1"/>
          </p:cNvPicPr>
          <p:nvPr/>
        </p:nvPicPr>
        <p:blipFill>
          <a:blip r:embed="rId2"/>
          <a:stretch>
            <a:fillRect/>
          </a:stretch>
        </p:blipFill>
        <p:spPr>
          <a:xfrm>
            <a:off x="-2187928" y="325967"/>
            <a:ext cx="13388622" cy="6615289"/>
          </a:xfrm>
          <a:prstGeom prst="rect">
            <a:avLst/>
          </a:prstGeom>
        </p:spPr>
      </p:pic>
    </p:spTree>
    <p:extLst>
      <p:ext uri="{BB962C8B-B14F-4D97-AF65-F5344CB8AC3E}">
        <p14:creationId xmlns:p14="http://schemas.microsoft.com/office/powerpoint/2010/main" val="24639153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5" name="Picture 4">
            <a:extLst>
              <a:ext uri="{FF2B5EF4-FFF2-40B4-BE49-F238E27FC236}">
                <a16:creationId xmlns:a16="http://schemas.microsoft.com/office/drawing/2014/main" xmlns="" id="{4FBBF7B7-BF7C-4A67-95D8-CC6BAFFADBE8}"/>
              </a:ext>
            </a:extLst>
          </p:cNvPr>
          <p:cNvPicPr>
            <a:picLocks noChangeAspect="1"/>
          </p:cNvPicPr>
          <p:nvPr/>
        </p:nvPicPr>
        <p:blipFill>
          <a:blip r:embed="rId2"/>
          <a:stretch>
            <a:fillRect/>
          </a:stretch>
        </p:blipFill>
        <p:spPr>
          <a:xfrm>
            <a:off x="-1772357" y="857249"/>
            <a:ext cx="12530667" cy="5814483"/>
          </a:xfrm>
          <a:prstGeom prst="rect">
            <a:avLst/>
          </a:prstGeom>
        </p:spPr>
      </p:pic>
    </p:spTree>
    <p:extLst>
      <p:ext uri="{BB962C8B-B14F-4D97-AF65-F5344CB8AC3E}">
        <p14:creationId xmlns:p14="http://schemas.microsoft.com/office/powerpoint/2010/main" val="7526249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rmAutofit fontScale="90000"/>
          </a:bodyPr>
          <a:lstStyle/>
          <a:p>
            <a:endParaRPr lang="en-ZA" dirty="0"/>
          </a:p>
        </p:txBody>
      </p:sp>
      <p:pic>
        <p:nvPicPr>
          <p:cNvPr id="2" name="Picture 1">
            <a:extLst>
              <a:ext uri="{FF2B5EF4-FFF2-40B4-BE49-F238E27FC236}">
                <a16:creationId xmlns:a16="http://schemas.microsoft.com/office/drawing/2014/main" xmlns="" id="{F5197B8E-23E0-4AA6-94BF-05E1B9096081}"/>
              </a:ext>
            </a:extLst>
          </p:cNvPr>
          <p:cNvPicPr>
            <a:picLocks noChangeAspect="1"/>
          </p:cNvPicPr>
          <p:nvPr/>
        </p:nvPicPr>
        <p:blipFill>
          <a:blip r:embed="rId2"/>
          <a:stretch>
            <a:fillRect/>
          </a:stretch>
        </p:blipFill>
        <p:spPr>
          <a:xfrm>
            <a:off x="-1490134" y="982133"/>
            <a:ext cx="13738577" cy="6107289"/>
          </a:xfrm>
          <a:prstGeom prst="rect">
            <a:avLst/>
          </a:prstGeom>
        </p:spPr>
      </p:pic>
    </p:spTree>
    <p:extLst>
      <p:ext uri="{BB962C8B-B14F-4D97-AF65-F5344CB8AC3E}">
        <p14:creationId xmlns:p14="http://schemas.microsoft.com/office/powerpoint/2010/main" val="2101953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561" y="1412384"/>
            <a:ext cx="8477428" cy="5445616"/>
          </a:xfrm>
        </p:spPr>
        <p:txBody>
          <a:bodyPr>
            <a:noAutofit/>
          </a:bodyPr>
          <a:lstStyle/>
          <a:p>
            <a:pPr marL="0" indent="0">
              <a:buNone/>
            </a:pPr>
            <a:r>
              <a:rPr lang="en-US" sz="2800" b="1" dirty="0" smtClean="0">
                <a:latin typeface="Arial" panose="020B0604020202020204" pitchFamily="34" charset="0"/>
                <a:cs typeface="Arial" panose="020B0604020202020204" pitchFamily="34" charset="0"/>
              </a:rPr>
              <a:t>Schools  are not </a:t>
            </a:r>
            <a:r>
              <a:rPr lang="en-US" sz="2800" b="1" dirty="0">
                <a:latin typeface="Arial" panose="020B0604020202020204" pitchFamily="34" charset="0"/>
                <a:cs typeface="Arial" panose="020B0604020202020204" pitchFamily="34" charset="0"/>
              </a:rPr>
              <a:t>trained on </a:t>
            </a:r>
            <a:r>
              <a:rPr lang="en-US" sz="2800" b="1" dirty="0" smtClean="0">
                <a:latin typeface="Arial" panose="020B0604020202020204" pitchFamily="34" charset="0"/>
                <a:cs typeface="Arial" panose="020B0604020202020204" pitchFamily="34" charset="0"/>
              </a:rPr>
              <a:t>accommodations</a:t>
            </a:r>
          </a:p>
          <a:p>
            <a:pPr marL="0" indent="0">
              <a:buNone/>
            </a:pPr>
            <a:r>
              <a:rPr lang="en-US" sz="2800" b="1" dirty="0" smtClean="0">
                <a:latin typeface="Arial" panose="020B0604020202020204" pitchFamily="34" charset="0"/>
                <a:cs typeface="Arial" panose="020B0604020202020204" pitchFamily="34" charset="0"/>
              </a:rPr>
              <a:t>  </a:t>
            </a:r>
          </a:p>
          <a:p>
            <a:r>
              <a:rPr lang="en-US" sz="2800" dirty="0" smtClean="0">
                <a:latin typeface="Arial" panose="020B0604020202020204" pitchFamily="34" charset="0"/>
                <a:cs typeface="Arial" panose="020B0604020202020204" pitchFamily="34" charset="0"/>
              </a:rPr>
              <a:t>All Public </a:t>
            </a:r>
            <a:r>
              <a:rPr lang="en-US" sz="2800" dirty="0">
                <a:latin typeface="Arial" panose="020B0604020202020204" pitchFamily="34" charset="0"/>
                <a:cs typeface="Arial" panose="020B0604020202020204" pitchFamily="34" charset="0"/>
              </a:rPr>
              <a:t>Ordinary Schools must be included in the accommodations training &amp; training of readers &amp; scribes</a:t>
            </a:r>
          </a:p>
          <a:p>
            <a:r>
              <a:rPr lang="en-US" sz="2800" dirty="0">
                <a:latin typeface="Arial" panose="020B0604020202020204" pitchFamily="34" charset="0"/>
                <a:cs typeface="Arial" panose="020B0604020202020204" pitchFamily="34" charset="0"/>
              </a:rPr>
              <a:t>Training must be as  per dates on </a:t>
            </a:r>
            <a:r>
              <a:rPr lang="en-US" sz="2800" dirty="0" smtClean="0">
                <a:latin typeface="Arial" panose="020B0604020202020204" pitchFamily="34" charset="0"/>
                <a:cs typeface="Arial" panose="020B0604020202020204" pitchFamily="34" charset="0"/>
              </a:rPr>
              <a:t>management </a:t>
            </a:r>
            <a:r>
              <a:rPr lang="en-US" sz="2800" dirty="0">
                <a:latin typeface="Arial" panose="020B0604020202020204" pitchFamily="34" charset="0"/>
                <a:cs typeface="Arial" panose="020B0604020202020204" pitchFamily="34" charset="0"/>
              </a:rPr>
              <a:t>p</a:t>
            </a:r>
            <a:r>
              <a:rPr lang="en-US" sz="2800" dirty="0" smtClean="0">
                <a:latin typeface="Arial" panose="020B0604020202020204" pitchFamily="34" charset="0"/>
                <a:cs typeface="Arial" panose="020B0604020202020204" pitchFamily="34" charset="0"/>
              </a:rPr>
              <a:t>lan</a:t>
            </a: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   early </a:t>
            </a:r>
            <a:r>
              <a:rPr lang="en-US" sz="2800" dirty="0">
                <a:latin typeface="Arial" panose="020B0604020202020204" pitchFamily="34" charset="0"/>
                <a:cs typeface="Arial" panose="020B0604020202020204" pitchFamily="34" charset="0"/>
              </a:rPr>
              <a:t>in the </a:t>
            </a:r>
            <a:r>
              <a:rPr lang="en-US" sz="2800" dirty="0" smtClean="0">
                <a:latin typeface="Arial" panose="020B0604020202020204" pitchFamily="34" charset="0"/>
                <a:cs typeface="Arial" panose="020B0604020202020204" pitchFamily="34" charset="0"/>
              </a:rPr>
              <a:t>year</a:t>
            </a:r>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DBAC Coordinator must coordinate the   accommodations </a:t>
            </a:r>
            <a:r>
              <a:rPr lang="en-US" sz="2800" dirty="0">
                <a:latin typeface="Arial" panose="020B0604020202020204" pitchFamily="34" charset="0"/>
                <a:cs typeface="Arial" panose="020B0604020202020204" pitchFamily="34" charset="0"/>
              </a:rPr>
              <a:t>for ALL </a:t>
            </a:r>
            <a:r>
              <a:rPr lang="en-US" sz="2800" dirty="0" smtClean="0">
                <a:latin typeface="Arial" panose="020B0604020202020204" pitchFamily="34" charset="0"/>
                <a:cs typeface="Arial" panose="020B0604020202020204" pitchFamily="34" charset="0"/>
              </a:rPr>
              <a:t>circuits</a:t>
            </a:r>
            <a:endParaRPr lang="en-US" sz="2800" dirty="0">
              <a:latin typeface="Arial" panose="020B0604020202020204" pitchFamily="34" charset="0"/>
              <a:cs typeface="Arial" panose="020B0604020202020204" pitchFamily="34" charset="0"/>
            </a:endParaRPr>
          </a:p>
          <a:p>
            <a:endParaRPr lang="en-ZA" sz="2400" dirty="0"/>
          </a:p>
        </p:txBody>
      </p:sp>
      <p:sp>
        <p:nvSpPr>
          <p:cNvPr id="4"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14801684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8206" y="1412384"/>
            <a:ext cx="8127050" cy="5445616"/>
          </a:xfrm>
        </p:spPr>
        <p:txBody>
          <a:bodyPr>
            <a:noAutofit/>
          </a:bodyPr>
          <a:lstStyle/>
          <a:p>
            <a:pPr marL="0" indent="0">
              <a:buNone/>
            </a:pPr>
            <a:r>
              <a:rPr lang="en-US" sz="2400" b="1" dirty="0" smtClean="0">
                <a:latin typeface="Arial" panose="020B0604020202020204" pitchFamily="34" charset="0"/>
                <a:cs typeface="Arial" panose="020B0604020202020204" pitchFamily="34" charset="0"/>
              </a:rPr>
              <a:t>Applications </a:t>
            </a:r>
            <a:r>
              <a:rPr lang="en-US" sz="2400" b="1" dirty="0">
                <a:latin typeface="Arial" panose="020B0604020202020204" pitchFamily="34" charset="0"/>
                <a:cs typeface="Arial" panose="020B0604020202020204" pitchFamily="34" charset="0"/>
              </a:rPr>
              <a:t>are not QUALITY </a:t>
            </a:r>
            <a:r>
              <a:rPr lang="en-US" sz="2400" b="1" dirty="0" smtClean="0">
                <a:latin typeface="Arial" panose="020B0604020202020204" pitchFamily="34" charset="0"/>
                <a:cs typeface="Arial" panose="020B0604020202020204" pitchFamily="34" charset="0"/>
              </a:rPr>
              <a:t>ASSURED</a:t>
            </a:r>
          </a:p>
          <a:p>
            <a:pPr marL="0" indent="0">
              <a:buNone/>
            </a:pPr>
            <a:r>
              <a:rPr lang="en-US" sz="2400" b="1"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Every </a:t>
            </a:r>
            <a:r>
              <a:rPr lang="en-US" sz="2400" dirty="0">
                <a:latin typeface="Arial" panose="020B0604020202020204" pitchFamily="34" charset="0"/>
                <a:cs typeface="Arial" panose="020B0604020202020204" pitchFamily="34" charset="0"/>
              </a:rPr>
              <a:t>application must be </a:t>
            </a:r>
            <a:r>
              <a:rPr lang="en-US" sz="2400" b="1" dirty="0">
                <a:latin typeface="Arial" panose="020B0604020202020204" pitchFamily="34" charset="0"/>
                <a:cs typeface="Arial" panose="020B0604020202020204" pitchFamily="34" charset="0"/>
              </a:rPr>
              <a:t>verified </a:t>
            </a:r>
            <a:r>
              <a:rPr lang="en-US" sz="2400" dirty="0">
                <a:latin typeface="Arial" panose="020B0604020202020204" pitchFamily="34" charset="0"/>
                <a:cs typeface="Arial" panose="020B0604020202020204" pitchFamily="34" charset="0"/>
              </a:rPr>
              <a:t>by the DBAC </a:t>
            </a:r>
            <a:r>
              <a:rPr lang="en-US" sz="2400" dirty="0" smtClean="0">
                <a:latin typeface="Arial" panose="020B0604020202020204" pitchFamily="34" charset="0"/>
                <a:cs typeface="Arial" panose="020B0604020202020204" pitchFamily="34" charset="0"/>
              </a:rPr>
              <a:t>coordinator </a:t>
            </a:r>
            <a:r>
              <a:rPr lang="en-US" sz="2400" dirty="0">
                <a:latin typeface="Arial" panose="020B0604020202020204" pitchFamily="34" charset="0"/>
                <a:cs typeface="Arial" panose="020B0604020202020204" pitchFamily="34" charset="0"/>
              </a:rPr>
              <a:t>in conjunction with PBAC </a:t>
            </a:r>
            <a:r>
              <a:rPr lang="en-US" sz="2400" dirty="0" smtClean="0">
                <a:latin typeface="Arial" panose="020B0604020202020204" pitchFamily="34" charset="0"/>
                <a:cs typeface="Arial" panose="020B0604020202020204" pitchFamily="34" charset="0"/>
              </a:rPr>
              <a:t>representative</a:t>
            </a:r>
          </a:p>
          <a:p>
            <a:pPr marL="0" indent="0">
              <a:buNone/>
            </a:pPr>
            <a:r>
              <a:rPr lang="en-US" sz="2400" dirty="0" smtClean="0">
                <a:latin typeface="Arial" panose="020B0604020202020204" pitchFamily="34" charset="0"/>
                <a:cs typeface="Arial" panose="020B0604020202020204" pitchFamily="34" charset="0"/>
              </a:rPr>
              <a:t>    from </a:t>
            </a:r>
            <a:r>
              <a:rPr lang="en-US" sz="2400" dirty="0">
                <a:latin typeface="Arial" panose="020B0604020202020204" pitchFamily="34" charset="0"/>
                <a:cs typeface="Arial" panose="020B0604020202020204" pitchFamily="34" charset="0"/>
              </a:rPr>
              <a:t>the </a:t>
            </a:r>
            <a:r>
              <a:rPr lang="en-US" sz="2400" dirty="0" smtClean="0">
                <a:latin typeface="Arial" panose="020B0604020202020204" pitchFamily="34" charset="0"/>
                <a:cs typeface="Arial" panose="020B0604020202020204" pitchFamily="34" charset="0"/>
              </a:rPr>
              <a:t>District</a:t>
            </a:r>
          </a:p>
          <a:p>
            <a:endParaRPr lang="en-ZA"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application must be signed by the DBAC Coordinator to indicate that the application was quality </a:t>
            </a:r>
            <a:r>
              <a:rPr lang="en-US" sz="2400" dirty="0" smtClean="0">
                <a:latin typeface="Arial" panose="020B0604020202020204" pitchFamily="34" charset="0"/>
                <a:cs typeface="Arial" panose="020B0604020202020204" pitchFamily="34" charset="0"/>
              </a:rPr>
              <a:t>assured</a:t>
            </a:r>
            <a:r>
              <a:rPr lang="en-US" sz="2400" dirty="0" smtClean="0"/>
              <a:t> </a:t>
            </a:r>
            <a:endParaRPr lang="en-ZA" sz="2400" dirty="0"/>
          </a:p>
          <a:p>
            <a:pPr marL="0" indent="0">
              <a:buNone/>
            </a:pPr>
            <a:r>
              <a:rPr lang="en-US" sz="2400" dirty="0"/>
              <a:t>	</a:t>
            </a:r>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38097340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465" y="1412384"/>
            <a:ext cx="8579978" cy="4996962"/>
          </a:xfrm>
        </p:spPr>
        <p:txBody>
          <a:bodyPr>
            <a:noAutofit/>
          </a:bodyPr>
          <a:lstStyle/>
          <a:p>
            <a:pPr marL="0" lvl="0" indent="0">
              <a:buNone/>
            </a:pPr>
            <a:r>
              <a:rPr lang="en-US" sz="2800" b="1" dirty="0" smtClean="0">
                <a:latin typeface="Arial" panose="020B0604020202020204" pitchFamily="34" charset="0"/>
                <a:cs typeface="Arial" panose="020B0604020202020204" pitchFamily="34" charset="0"/>
              </a:rPr>
              <a:t>DBE </a:t>
            </a:r>
            <a:r>
              <a:rPr lang="en-US" sz="2800" b="1" dirty="0">
                <a:latin typeface="Arial" panose="020B0604020202020204" pitchFamily="34" charset="0"/>
                <a:cs typeface="Arial" panose="020B0604020202020204" pitchFamily="34" charset="0"/>
              </a:rPr>
              <a:t>124</a:t>
            </a:r>
          </a:p>
          <a:p>
            <a:pPr marL="0" lvl="0" indent="0">
              <a:buNone/>
            </a:pPr>
            <a:r>
              <a:rPr lang="en-US" sz="2800" b="1" dirty="0">
                <a:latin typeface="Arial" panose="020B0604020202020204" pitchFamily="34" charset="0"/>
                <a:cs typeface="Arial" panose="020B0604020202020204" pitchFamily="34" charset="0"/>
              </a:rPr>
              <a:t>The DBAC coordinator must ensure the following</a:t>
            </a:r>
            <a:r>
              <a:rPr lang="en-US" sz="2800" b="1" dirty="0" smtClean="0">
                <a:latin typeface="Arial" panose="020B0604020202020204" pitchFamily="34" charset="0"/>
                <a:cs typeface="Arial" panose="020B0604020202020204" pitchFamily="34" charset="0"/>
              </a:rPr>
              <a:t>:</a:t>
            </a:r>
            <a:endParaRPr lang="en-US" sz="2800" b="1" dirty="0">
              <a:latin typeface="Arial" panose="020B0604020202020204" pitchFamily="34" charset="0"/>
              <a:cs typeface="Arial" panose="020B0604020202020204" pitchFamily="34" charset="0"/>
            </a:endParaRPr>
          </a:p>
          <a:p>
            <a:r>
              <a:rPr lang="en-ZA" sz="2800" dirty="0"/>
              <a:t>DBE 124 form must be ONE page ONLY – request school to comply or resubmit with correct form</a:t>
            </a:r>
          </a:p>
          <a:p>
            <a:pPr lvl="0"/>
            <a:r>
              <a:rPr lang="en-US" sz="2800" dirty="0"/>
              <a:t>The application must be signed by the official who checked the application </a:t>
            </a:r>
            <a:r>
              <a:rPr lang="en-US" sz="2800" dirty="0" smtClean="0"/>
              <a:t>  </a:t>
            </a:r>
            <a:endParaRPr lang="en-US" sz="2800" dirty="0"/>
          </a:p>
          <a:p>
            <a:pPr lvl="0"/>
            <a:r>
              <a:rPr lang="en-US" sz="2800" dirty="0"/>
              <a:t>The same official CANNOT sign for both positions.</a:t>
            </a:r>
          </a:p>
          <a:p>
            <a:r>
              <a:rPr lang="en-US" sz="2800" dirty="0"/>
              <a:t>DBE 124 must be signed PRIOR to submitting to DBAC and PBAC</a:t>
            </a:r>
          </a:p>
          <a:p>
            <a:pPr lvl="0"/>
            <a:endParaRPr lang="en-US" dirty="0"/>
          </a:p>
          <a:p>
            <a:pPr lvl="0"/>
            <a:endParaRPr lang="en-ZA" dirty="0"/>
          </a:p>
          <a:p>
            <a:pPr marL="0" indent="0">
              <a:buNone/>
            </a:pPr>
            <a:endParaRPr lang="en-ZA" sz="2400" dirty="0"/>
          </a:p>
          <a:p>
            <a:pPr marL="0" indent="0">
              <a:buNone/>
            </a:pPr>
            <a:endParaRPr lang="en-ZA" sz="2400" dirty="0"/>
          </a:p>
        </p:txBody>
      </p:sp>
      <p:sp>
        <p:nvSpPr>
          <p:cNvPr id="4" name="Title 1"/>
          <p:cNvSpPr>
            <a:spLocks noGrp="1"/>
          </p:cNvSpPr>
          <p:nvPr>
            <p:ph type="title"/>
          </p:nvPr>
        </p:nvSpPr>
        <p:spPr/>
        <p:txBody>
          <a:bodyPr>
            <a:normAutofit/>
          </a:bodyPr>
          <a:lstStyle/>
          <a:p>
            <a:r>
              <a:rPr lang="en-ZA" sz="2000" dirty="0">
                <a:latin typeface="Arial" panose="020B0604020202020204" pitchFamily="34" charset="0"/>
                <a:cs typeface="Arial" panose="020B0604020202020204" pitchFamily="34" charset="0"/>
              </a:rPr>
              <a:t>CHALLENGES -VERIFICATION / QUALITY ASSURANCE </a:t>
            </a:r>
          </a:p>
        </p:txBody>
      </p:sp>
    </p:spTree>
    <p:extLst>
      <p:ext uri="{BB962C8B-B14F-4D97-AF65-F5344CB8AC3E}">
        <p14:creationId xmlns:p14="http://schemas.microsoft.com/office/powerpoint/2010/main" val="159980986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1652DC-2EFD-49BD-900B-8F7B47D91F5B}"/>
              </a:ext>
            </a:extLst>
          </p:cNvPr>
          <p:cNvSpPr>
            <a:spLocks noGrp="1"/>
          </p:cNvSpPr>
          <p:nvPr>
            <p:ph type="title"/>
          </p:nvPr>
        </p:nvSpPr>
        <p:spPr/>
        <p:txBody>
          <a:bodyPr>
            <a:noAutofit/>
          </a:bodyPr>
          <a:lstStyle/>
          <a:p>
            <a:r>
              <a:rPr lang="en-US" sz="2400" dirty="0" smtClean="0">
                <a:latin typeface="Arial" panose="020B0604020202020204" pitchFamily="34" charset="0"/>
                <a:cs typeface="Arial" panose="020B0604020202020204" pitchFamily="34" charset="0"/>
              </a:rPr>
              <a:t>CHALLENGES…</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D9692F2D-D304-412B-BF5D-15FE574A7E6A}"/>
              </a:ext>
            </a:extLst>
          </p:cNvPr>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Ensure that accommodations applied for are </a:t>
            </a:r>
            <a:r>
              <a:rPr lang="en-US" sz="2800" dirty="0" smtClean="0">
                <a:latin typeface="Arial" panose="020B0604020202020204" pitchFamily="34" charset="0"/>
                <a:cs typeface="Arial" panose="020B0604020202020204" pitchFamily="34" charset="0"/>
              </a:rPr>
              <a:t>appropriate</a:t>
            </a:r>
            <a:endParaRPr lang="en-US" sz="2800" dirty="0">
              <a:latin typeface="Arial" panose="020B0604020202020204" pitchFamily="34" charset="0"/>
              <a:cs typeface="Arial" panose="020B0604020202020204" pitchFamily="34" charset="0"/>
            </a:endParaRPr>
          </a:p>
          <a:p>
            <a:pPr lvl="0"/>
            <a:r>
              <a:rPr lang="en-US" sz="2800" dirty="0">
                <a:solidFill>
                  <a:prstClr val="black"/>
                </a:solidFill>
                <a:latin typeface="Arial" panose="020B0604020202020204" pitchFamily="34" charset="0"/>
                <a:cs typeface="Arial" panose="020B0604020202020204" pitchFamily="34" charset="0"/>
              </a:rPr>
              <a:t>Learners completing DBE 124 themselves</a:t>
            </a:r>
          </a:p>
          <a:p>
            <a:pPr marL="0" lvl="0" indent="0">
              <a:buNone/>
            </a:pPr>
            <a:r>
              <a:rPr lang="en-US" sz="2800" dirty="0">
                <a:solidFill>
                  <a:prstClr val="black"/>
                </a:solidFill>
                <a:latin typeface="Arial" panose="020B0604020202020204" pitchFamily="34" charset="0"/>
                <a:cs typeface="Arial" panose="020B0604020202020204" pitchFamily="34" charset="0"/>
              </a:rPr>
              <a:t>	requesting for accommodations such as</a:t>
            </a:r>
            <a:r>
              <a:rPr lang="en-US" sz="2800" dirty="0" smtClean="0">
                <a:solidFill>
                  <a:prstClr val="black"/>
                </a:solidFill>
                <a:latin typeface="Arial" panose="020B0604020202020204" pitchFamily="34" charset="0"/>
                <a:cs typeface="Arial" panose="020B0604020202020204" pitchFamily="34" charset="0"/>
              </a:rPr>
              <a:t>:</a:t>
            </a:r>
          </a:p>
          <a:p>
            <a:pPr marL="0" lvl="0" indent="0">
              <a:buNone/>
            </a:pPr>
            <a:r>
              <a:rPr lang="en-US" sz="2800" dirty="0" smtClean="0">
                <a:solidFill>
                  <a:prstClr val="black"/>
                </a:solidFill>
                <a:latin typeface="Arial" panose="020B0604020202020204" pitchFamily="34" charset="0"/>
                <a:cs typeface="Arial" panose="020B0604020202020204" pitchFamily="34" charset="0"/>
              </a:rPr>
              <a:t> </a:t>
            </a:r>
            <a:endParaRPr lang="en-US" sz="2800" dirty="0">
              <a:solidFill>
                <a:prstClr val="black"/>
              </a:solidFill>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Adaptation of Questions</a:t>
            </a:r>
          </a:p>
          <a:p>
            <a:pPr marL="0" indent="0">
              <a:buNone/>
            </a:pPr>
            <a:r>
              <a:rPr lang="en-US" sz="2800" dirty="0">
                <a:latin typeface="Arial" panose="020B0604020202020204" pitchFamily="34" charset="0"/>
                <a:cs typeface="Arial" panose="020B0604020202020204" pitchFamily="34" charset="0"/>
              </a:rPr>
              <a:t>	Text to voice / voice to text	</a:t>
            </a:r>
          </a:p>
          <a:p>
            <a:pPr marL="0" indent="0">
              <a:buNone/>
            </a:pPr>
            <a:r>
              <a:rPr lang="en-US" sz="2800" dirty="0">
                <a:latin typeface="Arial" panose="020B0604020202020204" pitchFamily="34" charset="0"/>
                <a:cs typeface="Arial" panose="020B0604020202020204" pitchFamily="34" charset="0"/>
              </a:rPr>
              <a:t>	Video/ Webcam/ DVD recorder</a:t>
            </a:r>
          </a:p>
          <a:p>
            <a:endParaRPr lang="en-US" dirty="0"/>
          </a:p>
          <a:p>
            <a:pPr marL="0" indent="0">
              <a:buNone/>
            </a:pPr>
            <a:r>
              <a:rPr lang="en-US" dirty="0"/>
              <a:t>	</a:t>
            </a:r>
          </a:p>
        </p:txBody>
      </p:sp>
    </p:spTree>
    <p:extLst>
      <p:ext uri="{BB962C8B-B14F-4D97-AF65-F5344CB8AC3E}">
        <p14:creationId xmlns:p14="http://schemas.microsoft.com/office/powerpoint/2010/main" val="191936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2C9973-DD7A-43EC-B9B4-CC03466A70AF}"/>
              </a:ext>
            </a:extLst>
          </p:cNvPr>
          <p:cNvSpPr>
            <a:spLocks noGrp="1"/>
          </p:cNvSpPr>
          <p:nvPr>
            <p:ph type="title"/>
          </p:nvPr>
        </p:nvSpPr>
        <p:spPr>
          <a:xfrm>
            <a:off x="1007180" y="832100"/>
            <a:ext cx="8013659" cy="427001"/>
          </a:xfrm>
        </p:spPr>
        <p:txBody>
          <a:bodyPr>
            <a:noAutofit/>
          </a:bodyPr>
          <a:lstStyle/>
          <a:p>
            <a:pPr algn="l"/>
            <a:r>
              <a:rPr lang="en-US" sz="1800" dirty="0">
                <a:latin typeface="Arial" panose="020B0604020202020204" pitchFamily="34" charset="0"/>
                <a:cs typeface="Arial" panose="020B0604020202020204" pitchFamily="34" charset="0"/>
              </a:rPr>
              <a:t>STRUCTURES IN ACCOMMODATIONS/CONCESSIONS PROCESSES</a:t>
            </a:r>
          </a:p>
        </p:txBody>
      </p:sp>
      <p:sp>
        <p:nvSpPr>
          <p:cNvPr id="3" name="Content Placeholder 2">
            <a:extLst>
              <a:ext uri="{FF2B5EF4-FFF2-40B4-BE49-F238E27FC236}">
                <a16:creationId xmlns:a16="http://schemas.microsoft.com/office/drawing/2014/main" xmlns="" id="{23DA644D-DA33-48E9-A3AC-7E24EF48594E}"/>
              </a:ext>
            </a:extLst>
          </p:cNvPr>
          <p:cNvSpPr>
            <a:spLocks noGrp="1"/>
          </p:cNvSpPr>
          <p:nvPr>
            <p:ph idx="1"/>
          </p:nvPr>
        </p:nvSpPr>
        <p:spPr/>
        <p:txBody>
          <a:bodyPr/>
          <a:lstStyle/>
          <a:p>
            <a:r>
              <a:rPr lang="en-US" sz="2000" dirty="0">
                <a:latin typeface="Arial" panose="020B0604020202020204" pitchFamily="34" charset="0"/>
                <a:cs typeface="Arial" panose="020B0604020202020204" pitchFamily="34" charset="0"/>
              </a:rPr>
              <a:t>School Based Accommodations Committee (SBAC</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District Based Accommodations Committee (DBAC</a:t>
            </a:r>
            <a:r>
              <a:rPr lang="en-US" sz="2000" dirty="0" smtClean="0">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Provincial Based Accommodations Committee (PBAC</a:t>
            </a:r>
            <a:r>
              <a:rPr lang="en-US" sz="2000" dirty="0" smtClean="0">
                <a:latin typeface="Arial" panose="020B0604020202020204" pitchFamily="34" charset="0"/>
                <a:cs typeface="Arial" panose="020B0604020202020204" pitchFamily="34" charset="0"/>
              </a:rPr>
              <a:t>)</a:t>
            </a:r>
          </a:p>
          <a:p>
            <a:pPr marL="0" indent="0">
              <a:buNone/>
            </a:pP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Directorate: Assessment and Examinations</a:t>
            </a:r>
          </a:p>
          <a:p>
            <a:endParaRPr lang="en-US" dirty="0"/>
          </a:p>
        </p:txBody>
      </p:sp>
    </p:spTree>
    <p:extLst>
      <p:ext uri="{BB962C8B-B14F-4D97-AF65-F5344CB8AC3E}">
        <p14:creationId xmlns:p14="http://schemas.microsoft.com/office/powerpoint/2010/main" val="29130982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022" y="1845892"/>
            <a:ext cx="7836494" cy="3777241"/>
          </a:xfrm>
        </p:spPr>
        <p:txBody>
          <a:bodyPr>
            <a:noAutofit/>
          </a:bodyPr>
          <a:lstStyle/>
          <a:p>
            <a:r>
              <a:rPr lang="en-US" sz="2800" dirty="0">
                <a:latin typeface="Arial" panose="020B0604020202020204" pitchFamily="34" charset="0"/>
                <a:cs typeface="Arial" panose="020B0604020202020204" pitchFamily="34" charset="0"/>
              </a:rPr>
              <a:t>District Officials signing forms during the PBAC verification process - Accountability – signing on behalf of peers, </a:t>
            </a:r>
            <a:r>
              <a:rPr lang="en-US" sz="2800" dirty="0" smtClean="0">
                <a:latin typeface="Arial" panose="020B0604020202020204" pitchFamily="34" charset="0"/>
                <a:cs typeface="Arial" panose="020B0604020202020204" pitchFamily="34" charset="0"/>
              </a:rPr>
              <a:t>professionalism</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Return incomplete </a:t>
            </a:r>
            <a:r>
              <a:rPr lang="en-US" sz="2800" dirty="0" smtClean="0">
                <a:latin typeface="Arial" panose="020B0604020202020204" pitchFamily="34" charset="0"/>
                <a:cs typeface="Arial" panose="020B0604020202020204" pitchFamily="34" charset="0"/>
              </a:rPr>
              <a:t> and </a:t>
            </a:r>
            <a:r>
              <a:rPr lang="en-US" sz="2800" dirty="0">
                <a:latin typeface="Arial" panose="020B0604020202020204" pitchFamily="34" charset="0"/>
                <a:cs typeface="Arial" panose="020B0604020202020204" pitchFamily="34" charset="0"/>
              </a:rPr>
              <a:t>unsigned forms to the school for </a:t>
            </a:r>
            <a:r>
              <a:rPr lang="en-US" sz="2800" dirty="0" smtClean="0">
                <a:latin typeface="Arial" panose="020B0604020202020204" pitchFamily="34" charset="0"/>
                <a:cs typeface="Arial" panose="020B0604020202020204" pitchFamily="34" charset="0"/>
              </a:rPr>
              <a:t>completion</a:t>
            </a:r>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PBAC returns unsigned documents to DBAC</a:t>
            </a:r>
          </a:p>
          <a:p>
            <a:endParaRPr lang="en-US" sz="2800" dirty="0"/>
          </a:p>
          <a:p>
            <a:endParaRPr lang="en-US" sz="2800" dirty="0"/>
          </a:p>
          <a:p>
            <a:pPr marL="0" indent="0">
              <a:buNone/>
            </a:pPr>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9308701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6" y="1412384"/>
            <a:ext cx="8432801" cy="5445616"/>
          </a:xfrm>
        </p:spPr>
        <p:txBody>
          <a:bodyPr>
            <a:normAutofit/>
          </a:bodyPr>
          <a:lstStyle/>
          <a:p>
            <a:pPr marL="0" indent="0">
              <a:buNone/>
            </a:pPr>
            <a:r>
              <a:rPr lang="en-US" sz="1800" b="1" dirty="0" smtClean="0">
                <a:latin typeface="Arial" panose="020B0604020202020204" pitchFamily="34" charset="0"/>
                <a:cs typeface="Arial" panose="020B0604020202020204" pitchFamily="34" charset="0"/>
              </a:rPr>
              <a:t>SCREENING TOOL</a:t>
            </a:r>
          </a:p>
          <a:p>
            <a:pPr marL="0" indent="0">
              <a:buNone/>
            </a:pPr>
            <a:endParaRPr lang="en-US" sz="1800" b="1"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Incorrect screening tool is used – old versions</a:t>
            </a:r>
          </a:p>
          <a:p>
            <a:r>
              <a:rPr lang="en-US" sz="1800" dirty="0">
                <a:latin typeface="Arial" panose="020B0604020202020204" pitchFamily="34" charset="0"/>
                <a:cs typeface="Arial" panose="020B0604020202020204" pitchFamily="34" charset="0"/>
              </a:rPr>
              <a:t>The screening tool is incomplete, calculations </a:t>
            </a:r>
            <a:r>
              <a:rPr lang="en-US" sz="1800" dirty="0" smtClean="0">
                <a:latin typeface="Arial" panose="020B0604020202020204" pitchFamily="34" charset="0"/>
                <a:cs typeface="Arial" panose="020B0604020202020204" pitchFamily="34" charset="0"/>
              </a:rPr>
              <a:t> and </a:t>
            </a:r>
            <a:r>
              <a:rPr lang="en-US" sz="1800" dirty="0">
                <a:latin typeface="Arial" panose="020B0604020202020204" pitchFamily="34" charset="0"/>
                <a:cs typeface="Arial" panose="020B0604020202020204" pitchFamily="34" charset="0"/>
              </a:rPr>
              <a:t>scoring incorrect – will be returned to DBAC</a:t>
            </a:r>
          </a:p>
          <a:p>
            <a:r>
              <a:rPr lang="en-US" sz="1800" dirty="0">
                <a:latin typeface="Arial" panose="020B0604020202020204" pitchFamily="34" charset="0"/>
                <a:cs typeface="Arial" panose="020B0604020202020204" pitchFamily="34" charset="0"/>
              </a:rPr>
              <a:t>Date of assessment, </a:t>
            </a:r>
            <a:r>
              <a:rPr lang="en-US" sz="1800" dirty="0" smtClean="0">
                <a:latin typeface="Arial" panose="020B0604020202020204" pitchFamily="34" charset="0"/>
                <a:cs typeface="Arial" panose="020B0604020202020204" pitchFamily="34" charset="0"/>
              </a:rPr>
              <a:t>date </a:t>
            </a:r>
            <a:r>
              <a:rPr lang="en-US" sz="1800" dirty="0">
                <a:latin typeface="Arial" panose="020B0604020202020204" pitchFamily="34" charset="0"/>
                <a:cs typeface="Arial" panose="020B0604020202020204" pitchFamily="34" charset="0"/>
              </a:rPr>
              <a:t>of birth and correct </a:t>
            </a:r>
            <a:r>
              <a:rPr lang="en-US" sz="1800" dirty="0" smtClean="0">
                <a:latin typeface="Arial" panose="020B0604020202020204" pitchFamily="34" charset="0"/>
                <a:cs typeface="Arial" panose="020B0604020202020204" pitchFamily="34" charset="0"/>
              </a:rPr>
              <a:t>chronological </a:t>
            </a:r>
            <a:r>
              <a:rPr lang="en-US" sz="1800" dirty="0">
                <a:latin typeface="Arial" panose="020B0604020202020204" pitchFamily="34" charset="0"/>
                <a:cs typeface="Arial" panose="020B0604020202020204" pitchFamily="34" charset="0"/>
              </a:rPr>
              <a:t>age </a:t>
            </a:r>
            <a:r>
              <a:rPr lang="en-US" sz="1800" dirty="0" smtClean="0">
                <a:latin typeface="Arial" panose="020B0604020202020204" pitchFamily="34" charset="0"/>
                <a:cs typeface="Arial" panose="020B0604020202020204" pitchFamily="34" charset="0"/>
              </a:rPr>
              <a:t>are not </a:t>
            </a:r>
            <a:r>
              <a:rPr lang="en-US" sz="1800" dirty="0">
                <a:latin typeface="Arial" panose="020B0604020202020204" pitchFamily="34" charset="0"/>
                <a:cs typeface="Arial" panose="020B0604020202020204" pitchFamily="34" charset="0"/>
              </a:rPr>
              <a:t>indicated </a:t>
            </a:r>
            <a:r>
              <a:rPr lang="en-US" sz="1800" dirty="0" smtClean="0">
                <a:latin typeface="Arial" panose="020B0604020202020204" pitchFamily="34" charset="0"/>
                <a:cs typeface="Arial" panose="020B0604020202020204" pitchFamily="34" charset="0"/>
              </a:rPr>
              <a:t>– same </a:t>
            </a:r>
            <a:r>
              <a:rPr lang="en-US" sz="1800" dirty="0">
                <a:latin typeface="Arial" panose="020B0604020202020204" pitchFamily="34" charset="0"/>
                <a:cs typeface="Arial" panose="020B0604020202020204" pitchFamily="34" charset="0"/>
              </a:rPr>
              <a:t>age for ALL </a:t>
            </a:r>
            <a:endParaRPr lang="en-ZA"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Names do not correlate with all supporting documents</a:t>
            </a:r>
          </a:p>
          <a:p>
            <a:r>
              <a:rPr lang="en-US" sz="1800" dirty="0">
                <a:latin typeface="Arial" panose="020B0604020202020204" pitchFamily="34" charset="0"/>
                <a:cs typeface="Arial" panose="020B0604020202020204" pitchFamily="34" charset="0"/>
              </a:rPr>
              <a:t>Educators writing responses</a:t>
            </a:r>
          </a:p>
          <a:p>
            <a:r>
              <a:rPr lang="en-US" sz="1800" dirty="0">
                <a:latin typeface="Arial" panose="020B0604020202020204" pitchFamily="34" charset="0"/>
                <a:cs typeface="Arial" panose="020B0604020202020204" pitchFamily="34" charset="0"/>
              </a:rPr>
              <a:t>Comprehension questions answered on educator’s copy with answers</a:t>
            </a:r>
          </a:p>
          <a:p>
            <a:endParaRPr lang="en-US" dirty="0"/>
          </a:p>
          <a:p>
            <a:endParaRPr lang="en-US" dirty="0"/>
          </a:p>
          <a:p>
            <a:endParaRPr lang="en-ZA" dirty="0"/>
          </a:p>
        </p:txBody>
      </p:sp>
      <p:sp>
        <p:nvSpPr>
          <p:cNvPr id="4" name="Title 1"/>
          <p:cNvSpPr>
            <a:spLocks noGrp="1"/>
          </p:cNvSpPr>
          <p:nvPr>
            <p:ph type="title"/>
          </p:nvPr>
        </p:nvSpPr>
        <p:spPr/>
        <p:txBody>
          <a:bodyPr>
            <a:noAutofit/>
          </a:bodyPr>
          <a:lstStyle/>
          <a:p>
            <a:r>
              <a:rPr lang="en-ZA" sz="2800" dirty="0" smtClean="0">
                <a:latin typeface="Arial" panose="020B0604020202020204" pitchFamily="34" charset="0"/>
                <a:cs typeface="Arial" panose="020B0604020202020204" pitchFamily="34" charset="0"/>
              </a:rPr>
              <a:t>CHALLENGES…</a:t>
            </a:r>
            <a:endParaRPr lang="en-Z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9190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666" y="1412384"/>
            <a:ext cx="8432801" cy="5445616"/>
          </a:xfrm>
        </p:spPr>
        <p:txBody>
          <a:bodyPr>
            <a:normAutofit/>
          </a:bodyPr>
          <a:lstStyle/>
          <a:p>
            <a:pPr marL="0" indent="0">
              <a:buNone/>
            </a:pPr>
            <a:r>
              <a:rPr lang="en-US" sz="2800" b="1" dirty="0" smtClean="0">
                <a:latin typeface="Arial" panose="020B0604020202020204" pitchFamily="34" charset="0"/>
                <a:cs typeface="Arial" panose="020B0604020202020204" pitchFamily="34" charset="0"/>
              </a:rPr>
              <a:t>SCREENING TOOL</a:t>
            </a:r>
          </a:p>
          <a:p>
            <a:pPr marL="0" indent="0">
              <a:buNone/>
            </a:pPr>
            <a:endParaRPr lang="en-US" sz="2800" b="1"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Sections incomplete</a:t>
            </a:r>
          </a:p>
          <a:p>
            <a:r>
              <a:rPr lang="en-US" sz="2800" dirty="0">
                <a:latin typeface="Arial" panose="020B0604020202020204" pitchFamily="34" charset="0"/>
                <a:cs typeface="Arial" panose="020B0604020202020204" pitchFamily="34" charset="0"/>
              </a:rPr>
              <a:t>The summary sheet is not included</a:t>
            </a:r>
          </a:p>
          <a:p>
            <a:r>
              <a:rPr lang="en-US" sz="2800" dirty="0">
                <a:latin typeface="Arial" panose="020B0604020202020204" pitchFamily="34" charset="0"/>
                <a:cs typeface="Arial" panose="020B0604020202020204" pitchFamily="34" charset="0"/>
              </a:rPr>
              <a:t>Administered in English (whilst LOLT is Afrikaans) to reflect poor performance to obtain </a:t>
            </a:r>
            <a:r>
              <a:rPr lang="en-US" sz="2800" dirty="0" smtClean="0">
                <a:latin typeface="Arial" panose="020B0604020202020204" pitchFamily="34" charset="0"/>
                <a:cs typeface="Arial" panose="020B0604020202020204" pitchFamily="34" charset="0"/>
              </a:rPr>
              <a:t>accommodations</a:t>
            </a:r>
          </a:p>
          <a:p>
            <a:r>
              <a:rPr lang="en-US" sz="2800" dirty="0" smtClean="0">
                <a:latin typeface="Arial" panose="020B0604020202020204" pitchFamily="34" charset="0"/>
                <a:cs typeface="Arial" panose="020B0604020202020204" pitchFamily="34" charset="0"/>
              </a:rPr>
              <a:t>Private practitioners cannot use the GDE tool</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p>
          <a:p>
            <a:endParaRPr lang="en-US" dirty="0"/>
          </a:p>
          <a:p>
            <a:endParaRPr lang="en-ZA" dirty="0"/>
          </a:p>
        </p:txBody>
      </p:sp>
      <p:sp>
        <p:nvSpPr>
          <p:cNvPr id="4"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252603263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 continued</a:t>
            </a:r>
            <a:r>
              <a:rPr lang="en-ZA" sz="2800" dirty="0" smtClean="0">
                <a:latin typeface="Arial" panose="020B0604020202020204" pitchFamily="34" charset="0"/>
                <a:cs typeface="Arial" panose="020B0604020202020204" pitchFamily="34" charset="0"/>
              </a:rPr>
              <a:t>…</a:t>
            </a:r>
            <a:endParaRPr lang="en-ZA"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en-ZA" sz="2400" b="1" dirty="0">
                <a:latin typeface="Arial" panose="020B0604020202020204" pitchFamily="34" charset="0"/>
                <a:cs typeface="Arial" panose="020B0604020202020204" pitchFamily="34" charset="0"/>
              </a:rPr>
              <a:t>SUPPORTING EVIDENCE</a:t>
            </a:r>
          </a:p>
          <a:p>
            <a:pPr marL="0" indent="0">
              <a:buNone/>
            </a:pPr>
            <a:r>
              <a:rPr lang="en-ZA" sz="2400" b="1" dirty="0">
                <a:latin typeface="Arial" panose="020B0604020202020204" pitchFamily="34" charset="0"/>
                <a:cs typeface="Arial" panose="020B0604020202020204" pitchFamily="34" charset="0"/>
              </a:rPr>
              <a:t>Samples of learner’s work to support accommodation application must be</a:t>
            </a:r>
            <a:r>
              <a:rPr lang="en-ZA" sz="2400" b="1" dirty="0" smtClean="0">
                <a:latin typeface="Arial" panose="020B0604020202020204" pitchFamily="34" charset="0"/>
                <a:cs typeface="Arial" panose="020B0604020202020204" pitchFamily="34" charset="0"/>
              </a:rPr>
              <a:t>:</a:t>
            </a:r>
          </a:p>
          <a:p>
            <a:pPr marL="0" indent="0">
              <a:buNone/>
            </a:pPr>
            <a:endParaRPr lang="en-ZA" sz="2400" b="1"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Recent - Current </a:t>
            </a:r>
            <a:r>
              <a:rPr lang="en-ZA" sz="2400" dirty="0" smtClean="0">
                <a:latin typeface="Arial" panose="020B0604020202020204" pitchFamily="34" charset="0"/>
                <a:cs typeface="Arial" panose="020B0604020202020204" pitchFamily="34" charset="0"/>
              </a:rPr>
              <a:t>year</a:t>
            </a:r>
          </a:p>
          <a:p>
            <a:r>
              <a:rPr lang="en-ZA" sz="2400" dirty="0" smtClean="0">
                <a:latin typeface="Arial" panose="020B0604020202020204" pitchFamily="34" charset="0"/>
                <a:cs typeface="Arial" panose="020B0604020202020204" pitchFamily="34" charset="0"/>
              </a:rPr>
              <a:t>In </a:t>
            </a:r>
            <a:r>
              <a:rPr lang="en-ZA" sz="2400" dirty="0">
                <a:latin typeface="Arial" panose="020B0604020202020204" pitchFamily="34" charset="0"/>
                <a:cs typeface="Arial" panose="020B0604020202020204" pitchFamily="34" charset="0"/>
              </a:rPr>
              <a:t>LOLT – verify with school report</a:t>
            </a:r>
          </a:p>
          <a:p>
            <a:r>
              <a:rPr lang="en-ZA" sz="2400" dirty="0">
                <a:latin typeface="Arial" panose="020B0604020202020204" pitchFamily="34" charset="0"/>
                <a:cs typeface="Arial" panose="020B0604020202020204" pitchFamily="34" charset="0"/>
              </a:rPr>
              <a:t>No Multiple Choice responses</a:t>
            </a:r>
          </a:p>
          <a:p>
            <a:r>
              <a:rPr lang="en-ZA" sz="2400" dirty="0">
                <a:highlight>
                  <a:srgbClr val="FFFF00"/>
                </a:highlight>
                <a:latin typeface="Arial" panose="020B0604020202020204" pitchFamily="34" charset="0"/>
                <a:cs typeface="Arial" panose="020B0604020202020204" pitchFamily="34" charset="0"/>
              </a:rPr>
              <a:t>Preferably</a:t>
            </a:r>
            <a:r>
              <a:rPr lang="en-ZA" sz="2400" dirty="0">
                <a:latin typeface="Arial" panose="020B0604020202020204" pitchFamily="34" charset="0"/>
                <a:cs typeface="Arial" panose="020B0604020202020204" pitchFamily="34" charset="0"/>
              </a:rPr>
              <a:t> a sample under </a:t>
            </a:r>
            <a:r>
              <a:rPr lang="en-ZA" sz="2400" dirty="0" smtClean="0">
                <a:latin typeface="Arial" panose="020B0604020202020204" pitchFamily="34" charset="0"/>
                <a:cs typeface="Arial" panose="020B0604020202020204" pitchFamily="34" charset="0"/>
              </a:rPr>
              <a:t>test/exam </a:t>
            </a:r>
            <a:r>
              <a:rPr lang="en-ZA" sz="2400" dirty="0">
                <a:latin typeface="Arial" panose="020B0604020202020204" pitchFamily="34" charset="0"/>
                <a:cs typeface="Arial" panose="020B0604020202020204" pitchFamily="34" charset="0"/>
              </a:rPr>
              <a:t>conditions and class work</a:t>
            </a:r>
          </a:p>
          <a:p>
            <a:r>
              <a:rPr lang="en-ZA" sz="2400" dirty="0">
                <a:latin typeface="Arial" panose="020B0604020202020204" pitchFamily="34" charset="0"/>
                <a:cs typeface="Arial" panose="020B0604020202020204" pitchFamily="34" charset="0"/>
              </a:rPr>
              <a:t>No draft copies of </a:t>
            </a:r>
            <a:r>
              <a:rPr lang="en-ZA" sz="2400" dirty="0" smtClean="0">
                <a:latin typeface="Arial" panose="020B0604020202020204" pitchFamily="34" charset="0"/>
                <a:cs typeface="Arial" panose="020B0604020202020204" pitchFamily="34" charset="0"/>
              </a:rPr>
              <a:t>essays/mind </a:t>
            </a:r>
            <a:r>
              <a:rPr lang="en-ZA" sz="2400" dirty="0">
                <a:latin typeface="Arial" panose="020B0604020202020204" pitchFamily="34" charset="0"/>
                <a:cs typeface="Arial" panose="020B0604020202020204" pitchFamily="34" charset="0"/>
              </a:rPr>
              <a:t>maps </a:t>
            </a:r>
          </a:p>
        </p:txBody>
      </p:sp>
    </p:spTree>
    <p:extLst>
      <p:ext uri="{BB962C8B-B14F-4D97-AF65-F5344CB8AC3E}">
        <p14:creationId xmlns:p14="http://schemas.microsoft.com/office/powerpoint/2010/main" val="428416689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 continued…..</a:t>
            </a:r>
          </a:p>
        </p:txBody>
      </p:sp>
      <p:sp>
        <p:nvSpPr>
          <p:cNvPr id="3" name="Content Placeholder 2"/>
          <p:cNvSpPr>
            <a:spLocks noGrp="1"/>
          </p:cNvSpPr>
          <p:nvPr>
            <p:ph idx="1"/>
          </p:nvPr>
        </p:nvSpPr>
        <p:spPr/>
        <p:txBody>
          <a:bodyPr>
            <a:normAutofit/>
          </a:bodyPr>
          <a:lstStyle/>
          <a:p>
            <a:pPr marL="0" indent="0">
              <a:buNone/>
            </a:pPr>
            <a:r>
              <a:rPr lang="en-ZA" sz="2400" b="1" dirty="0">
                <a:latin typeface="Arial" panose="020B0604020202020204" pitchFamily="34" charset="0"/>
                <a:cs typeface="Arial" panose="020B0604020202020204" pitchFamily="34" charset="0"/>
              </a:rPr>
              <a:t>SUPPORTING </a:t>
            </a:r>
            <a:r>
              <a:rPr lang="en-ZA" sz="2400" b="1" dirty="0" smtClean="0">
                <a:latin typeface="Arial" panose="020B0604020202020204" pitchFamily="34" charset="0"/>
                <a:cs typeface="Arial" panose="020B0604020202020204" pitchFamily="34" charset="0"/>
              </a:rPr>
              <a:t>EVIDENCE</a:t>
            </a:r>
          </a:p>
          <a:p>
            <a:pPr marL="0" indent="0">
              <a:buNone/>
            </a:pPr>
            <a:endParaRPr lang="en-ZA" sz="2400" b="1" dirty="0">
              <a:latin typeface="Arial" panose="020B0604020202020204" pitchFamily="34" charset="0"/>
              <a:cs typeface="Arial" panose="020B0604020202020204" pitchFamily="34" charset="0"/>
            </a:endParaRPr>
          </a:p>
          <a:p>
            <a:r>
              <a:rPr lang="en-ZA" sz="2400" dirty="0">
                <a:latin typeface="Arial" panose="020B0604020202020204" pitchFamily="34" charset="0"/>
                <a:cs typeface="Arial" panose="020B0604020202020204" pitchFamily="34" charset="0"/>
              </a:rPr>
              <a:t>Samples of learner’s work not clear – scanned &amp; copied repeatedly</a:t>
            </a:r>
          </a:p>
          <a:p>
            <a:endParaRPr lang="en-ZA" dirty="0"/>
          </a:p>
        </p:txBody>
      </p:sp>
    </p:spTree>
    <p:extLst>
      <p:ext uri="{BB962C8B-B14F-4D97-AF65-F5344CB8AC3E}">
        <p14:creationId xmlns:p14="http://schemas.microsoft.com/office/powerpoint/2010/main" val="72507682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 </a:t>
            </a:r>
            <a:r>
              <a:rPr lang="en-ZA" sz="2800" dirty="0" err="1" smtClean="0">
                <a:latin typeface="Arial" panose="020B0604020202020204" pitchFamily="34" charset="0"/>
                <a:cs typeface="Arial" panose="020B0604020202020204" pitchFamily="34" charset="0"/>
              </a:rPr>
              <a:t>cont</a:t>
            </a:r>
            <a:r>
              <a:rPr lang="en-ZA" sz="2800" dirty="0" smtClean="0">
                <a:latin typeface="Arial" panose="020B0604020202020204" pitchFamily="34" charset="0"/>
                <a:cs typeface="Arial" panose="020B0604020202020204" pitchFamily="34" charset="0"/>
              </a:rPr>
              <a:t>…</a:t>
            </a:r>
            <a:endParaRPr lang="en-ZA" sz="28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ZA" sz="2800" b="1" dirty="0">
                <a:latin typeface="Arial" panose="020B0604020202020204" pitchFamily="34" charset="0"/>
                <a:cs typeface="Arial" panose="020B0604020202020204" pitchFamily="34" charset="0"/>
              </a:rPr>
              <a:t>OTHER </a:t>
            </a:r>
            <a:r>
              <a:rPr lang="en-ZA" sz="2800" b="1" dirty="0" smtClean="0">
                <a:latin typeface="Arial" panose="020B0604020202020204" pitchFamily="34" charset="0"/>
                <a:cs typeface="Arial" panose="020B0604020202020204" pitchFamily="34" charset="0"/>
              </a:rPr>
              <a:t>CHALLENGES</a:t>
            </a:r>
          </a:p>
          <a:p>
            <a:pPr marL="0" indent="0">
              <a:buNone/>
            </a:pPr>
            <a:endParaRPr lang="en-ZA" sz="2800" b="1" dirty="0">
              <a:latin typeface="Arial" panose="020B0604020202020204" pitchFamily="34" charset="0"/>
              <a:cs typeface="Arial" panose="020B0604020202020204" pitchFamily="34" charset="0"/>
            </a:endParaRPr>
          </a:p>
          <a:p>
            <a:r>
              <a:rPr lang="en-ZA" sz="2800" dirty="0">
                <a:latin typeface="Arial" panose="020B0604020202020204" pitchFamily="34" charset="0"/>
                <a:cs typeface="Arial" panose="020B0604020202020204" pitchFamily="34" charset="0"/>
              </a:rPr>
              <a:t>Learner with previous accommodations, letter of approval to be attached</a:t>
            </a:r>
          </a:p>
          <a:p>
            <a:r>
              <a:rPr lang="en-ZA" sz="2800" dirty="0">
                <a:latin typeface="Arial" panose="020B0604020202020204" pitchFamily="34" charset="0"/>
                <a:cs typeface="Arial" panose="020B0604020202020204" pitchFamily="34" charset="0"/>
              </a:rPr>
              <a:t>Accommodations granted to learners by the IEB (Independent Schools) do NOT automatically </a:t>
            </a:r>
            <a:r>
              <a:rPr lang="en-ZA" sz="2800" dirty="0" smtClean="0">
                <a:latin typeface="Arial" panose="020B0604020202020204" pitchFamily="34" charset="0"/>
                <a:cs typeface="Arial" panose="020B0604020202020204" pitchFamily="34" charset="0"/>
              </a:rPr>
              <a:t>qualify/continue </a:t>
            </a:r>
            <a:r>
              <a:rPr lang="en-ZA" sz="2800" dirty="0">
                <a:latin typeface="Arial" panose="020B0604020202020204" pitchFamily="34" charset="0"/>
                <a:cs typeface="Arial" panose="020B0604020202020204" pitchFamily="34" charset="0"/>
              </a:rPr>
              <a:t>with those  accommodations. A new application for GDE is </a:t>
            </a:r>
            <a:r>
              <a:rPr lang="en-ZA" sz="2800" dirty="0" smtClean="0">
                <a:latin typeface="Arial" panose="020B0604020202020204" pitchFamily="34" charset="0"/>
                <a:cs typeface="Arial" panose="020B0604020202020204" pitchFamily="34" charset="0"/>
              </a:rPr>
              <a:t>required</a:t>
            </a:r>
            <a:endParaRPr lang="en-ZA" sz="2800" dirty="0">
              <a:latin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99525853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7667" y="1606609"/>
            <a:ext cx="7845040" cy="4657458"/>
          </a:xfrm>
        </p:spPr>
        <p:txBody>
          <a:bodyPr>
            <a:noAutofit/>
          </a:bodyPr>
          <a:lstStyle/>
          <a:p>
            <a:r>
              <a:rPr lang="en-US" sz="2400" dirty="0">
                <a:latin typeface="Arial" panose="020B0604020202020204" pitchFamily="34" charset="0"/>
                <a:cs typeface="Arial" panose="020B0604020202020204" pitchFamily="34" charset="0"/>
              </a:rPr>
              <a:t>Schools granting accommodations without the approval of the District, letter from school to continue with the “accommodation” </a:t>
            </a:r>
          </a:p>
          <a:p>
            <a:r>
              <a:rPr lang="en-US" sz="2400" dirty="0">
                <a:latin typeface="Arial" panose="020B0604020202020204" pitchFamily="34" charset="0"/>
                <a:cs typeface="Arial" panose="020B0604020202020204" pitchFamily="34" charset="0"/>
              </a:rPr>
              <a:t>Psycho-educational reports not in English</a:t>
            </a:r>
          </a:p>
          <a:p>
            <a:r>
              <a:rPr lang="en-US" sz="2400" dirty="0">
                <a:latin typeface="Arial" panose="020B0604020202020204" pitchFamily="34" charset="0"/>
                <a:cs typeface="Arial" panose="020B0604020202020204" pitchFamily="34" charset="0"/>
              </a:rPr>
              <a:t>District Officials recommending that Mathematics should not be considered for promotion purposes (especially in Grade 9).</a:t>
            </a:r>
          </a:p>
          <a:p>
            <a:r>
              <a:rPr lang="en-US" sz="2400" dirty="0">
                <a:latin typeface="Arial" panose="020B0604020202020204" pitchFamily="34" charset="0"/>
                <a:cs typeface="Arial" panose="020B0604020202020204" pitchFamily="34" charset="0"/>
              </a:rPr>
              <a:t>At the end of GRADE 9, accommodations to be </a:t>
            </a:r>
            <a:r>
              <a:rPr lang="en-US" sz="2400" dirty="0" smtClean="0">
                <a:latin typeface="Arial" panose="020B0604020202020204" pitchFamily="34" charset="0"/>
                <a:cs typeface="Arial" panose="020B0604020202020204" pitchFamily="34" charset="0"/>
              </a:rPr>
              <a:t>reviewed</a:t>
            </a: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change </a:t>
            </a:r>
            <a:r>
              <a:rPr lang="en-US" sz="2400" dirty="0">
                <a:latin typeface="Arial" panose="020B0604020202020204" pitchFamily="34" charset="0"/>
                <a:cs typeface="Arial" panose="020B0604020202020204" pitchFamily="34" charset="0"/>
              </a:rPr>
              <a:t>of subjects </a:t>
            </a:r>
          </a:p>
          <a:p>
            <a:pPr marL="0" indent="0">
              <a:buNone/>
            </a:pPr>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204152127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CHALLENGES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800" dirty="0">
                <a:latin typeface="Arial" panose="020B0604020202020204" pitchFamily="34" charset="0"/>
                <a:cs typeface="Arial" panose="020B0604020202020204" pitchFamily="34" charset="0"/>
              </a:rPr>
              <a:t>Grade 8 learners entering High School- review the need for Accommodations.  School to be informed of the approved accommodations</a:t>
            </a:r>
          </a:p>
          <a:p>
            <a:r>
              <a:rPr lang="en-US" sz="2800" dirty="0" smtClean="0">
                <a:latin typeface="Arial" panose="020B0604020202020204" pitchFamily="34" charset="0"/>
                <a:cs typeface="Arial" panose="020B0604020202020204" pitchFamily="34" charset="0"/>
              </a:rPr>
              <a:t>Reader </a:t>
            </a:r>
            <a:r>
              <a:rPr lang="en-US" sz="2800" dirty="0">
                <a:latin typeface="Arial" panose="020B0604020202020204" pitchFamily="34" charset="0"/>
                <a:cs typeface="Arial" panose="020B0604020202020204" pitchFamily="34" charset="0"/>
              </a:rPr>
              <a:t>&amp; Scribe applications </a:t>
            </a:r>
            <a:r>
              <a:rPr lang="en-US" sz="2800" dirty="0" smtClean="0">
                <a:latin typeface="Arial" panose="020B0604020202020204" pitchFamily="34" charset="0"/>
                <a:cs typeface="Arial" panose="020B0604020202020204" pitchFamily="34" charset="0"/>
              </a:rPr>
              <a:t>are </a:t>
            </a:r>
            <a:r>
              <a:rPr lang="en-US" sz="2800" dirty="0">
                <a:latin typeface="Arial" panose="020B0604020202020204" pitchFamily="34" charset="0"/>
                <a:cs typeface="Arial" panose="020B0604020202020204" pitchFamily="34" charset="0"/>
              </a:rPr>
              <a:t>verified by PBAC </a:t>
            </a:r>
          </a:p>
          <a:p>
            <a:endParaRPr lang="en-GB" b="1" dirty="0">
              <a:solidFill>
                <a:srgbClr val="FF0000"/>
              </a:solidFill>
            </a:endParaRPr>
          </a:p>
        </p:txBody>
      </p:sp>
    </p:spTree>
    <p:extLst>
      <p:ext uri="{BB962C8B-B14F-4D97-AF65-F5344CB8AC3E}">
        <p14:creationId xmlns:p14="http://schemas.microsoft.com/office/powerpoint/2010/main" val="171093541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CHALLENGES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Accommodations Assessment Report ???</a:t>
            </a:r>
          </a:p>
          <a:p>
            <a:r>
              <a:rPr lang="en-US" sz="2400" dirty="0">
                <a:latin typeface="Arial" panose="020B0604020202020204" pitchFamily="34" charset="0"/>
                <a:cs typeface="Arial" panose="020B0604020202020204" pitchFamily="34" charset="0"/>
              </a:rPr>
              <a:t>Accommodations granted by District Officials for 1 term only</a:t>
            </a:r>
          </a:p>
          <a:p>
            <a:r>
              <a:rPr lang="en-US" sz="2400" dirty="0">
                <a:latin typeface="Arial" panose="020B0604020202020204" pitchFamily="34" charset="0"/>
                <a:cs typeface="Arial" panose="020B0604020202020204" pitchFamily="34" charset="0"/>
              </a:rPr>
              <a:t>Exemption from Mathematics in Grade 12 (Dyscalculia)</a:t>
            </a:r>
          </a:p>
          <a:p>
            <a:r>
              <a:rPr lang="en-US" sz="2400" dirty="0">
                <a:latin typeface="Arial" panose="020B0604020202020204" pitchFamily="34" charset="0"/>
                <a:cs typeface="Arial" panose="020B0604020202020204" pitchFamily="34" charset="0"/>
              </a:rPr>
              <a:t>“Slow reader” – does not automatically qualify for a reader – consider EXTRA TIME.</a:t>
            </a:r>
          </a:p>
          <a:p>
            <a:r>
              <a:rPr lang="en-US" sz="2400" dirty="0">
                <a:latin typeface="Arial" panose="020B0604020202020204" pitchFamily="34" charset="0"/>
                <a:cs typeface="Arial" panose="020B0604020202020204" pitchFamily="34" charset="0"/>
              </a:rPr>
              <a:t>Requesting a reader / scribe in Grade 12 when it was not approved by PBAC in Grades 10 &amp; 11</a:t>
            </a:r>
          </a:p>
          <a:p>
            <a:endParaRPr lang="en-GB" dirty="0"/>
          </a:p>
        </p:txBody>
      </p:sp>
    </p:spTree>
    <p:extLst>
      <p:ext uri="{BB962C8B-B14F-4D97-AF65-F5344CB8AC3E}">
        <p14:creationId xmlns:p14="http://schemas.microsoft.com/office/powerpoint/2010/main" val="42977115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CHALLENGES </a:t>
            </a:r>
            <a:r>
              <a:rPr lang="en-US" sz="2400" dirty="0" err="1">
                <a:latin typeface="Arial" panose="020B0604020202020204" pitchFamily="34" charset="0"/>
                <a:cs typeface="Arial" panose="020B0604020202020204" pitchFamily="34" charset="0"/>
              </a:rPr>
              <a:t>Cont</a:t>
            </a:r>
            <a:r>
              <a:rPr lang="en-US" sz="2400" dirty="0">
                <a:latin typeface="Arial" panose="020B0604020202020204" pitchFamily="34" charset="0"/>
                <a:cs typeface="Arial" panose="020B0604020202020204" pitchFamily="34" charset="0"/>
              </a:rPr>
              <a:t>…</a:t>
            </a:r>
            <a:endParaRPr lang="en-GB"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r>
              <a:rPr lang="en-US" sz="2400" dirty="0">
                <a:latin typeface="Arial" panose="020B0604020202020204" pitchFamily="34" charset="0"/>
                <a:cs typeface="Arial" panose="020B0604020202020204" pitchFamily="34" charset="0"/>
              </a:rPr>
              <a:t>Educator indicates that the learner has no challenges / should change subjects – address with school</a:t>
            </a:r>
          </a:p>
          <a:p>
            <a:r>
              <a:rPr lang="en-US" sz="2400" dirty="0">
                <a:latin typeface="Arial" panose="020B0604020202020204" pitchFamily="34" charset="0"/>
                <a:cs typeface="Arial" panose="020B0604020202020204" pitchFamily="34" charset="0"/>
              </a:rPr>
              <a:t>Accommodations granted by District Officials for 1 term only</a:t>
            </a:r>
          </a:p>
          <a:p>
            <a:r>
              <a:rPr lang="en-US" sz="2400" dirty="0">
                <a:latin typeface="Arial" panose="020B0604020202020204" pitchFamily="34" charset="0"/>
                <a:cs typeface="Arial" panose="020B0604020202020204" pitchFamily="34" charset="0"/>
              </a:rPr>
              <a:t>Exemption from Mathematics in Grade 12 (Dyscalculia)</a:t>
            </a:r>
          </a:p>
          <a:p>
            <a:r>
              <a:rPr lang="en-US" sz="2400" dirty="0">
                <a:latin typeface="Arial" panose="020B0604020202020204" pitchFamily="34" charset="0"/>
                <a:cs typeface="Arial" panose="020B0604020202020204" pitchFamily="34" charset="0"/>
              </a:rPr>
              <a:t>“Slow reader” – does not automatically qualify for a reader – consider EXTRA TIME.</a:t>
            </a:r>
          </a:p>
          <a:p>
            <a:r>
              <a:rPr lang="en-US" sz="2400" dirty="0">
                <a:latin typeface="Arial" panose="020B0604020202020204" pitchFamily="34" charset="0"/>
                <a:cs typeface="Arial" panose="020B0604020202020204" pitchFamily="34" charset="0"/>
              </a:rPr>
              <a:t>Requesting a reader / scribe in Grade 12 when </a:t>
            </a:r>
            <a:r>
              <a:rPr lang="en-US" sz="2400" dirty="0"/>
              <a:t>it was not approved by PBAC in Grades 10 &amp; 11</a:t>
            </a:r>
          </a:p>
          <a:p>
            <a:endParaRPr lang="en-GB" sz="2400" dirty="0"/>
          </a:p>
        </p:txBody>
      </p:sp>
    </p:spTree>
    <p:extLst>
      <p:ext uri="{BB962C8B-B14F-4D97-AF65-F5344CB8AC3E}">
        <p14:creationId xmlns:p14="http://schemas.microsoft.com/office/powerpoint/2010/main" val="24904429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D80D7D-584D-4E95-BF2D-BFDE9EE43332}"/>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SCHOOL BASED ACCOMMODATIONS COMMITTEE</a:t>
            </a:r>
          </a:p>
        </p:txBody>
      </p:sp>
      <p:sp>
        <p:nvSpPr>
          <p:cNvPr id="3" name="Content Placeholder 2">
            <a:extLst>
              <a:ext uri="{FF2B5EF4-FFF2-40B4-BE49-F238E27FC236}">
                <a16:creationId xmlns:a16="http://schemas.microsoft.com/office/drawing/2014/main" xmlns="" id="{292976E0-2329-436B-87BA-332CF49B3D2A}"/>
              </a:ext>
            </a:extLst>
          </p:cNvPr>
          <p:cNvSpPr>
            <a:spLocks noGrp="1"/>
          </p:cNvSpPr>
          <p:nvPr>
            <p:ph idx="1"/>
          </p:nvPr>
        </p:nvSpPr>
        <p:spPr/>
        <p:txBody>
          <a:bodyPr>
            <a:normAutofit/>
          </a:bodyPr>
          <a:lstStyle/>
          <a:p>
            <a:pPr algn="just"/>
            <a:r>
              <a:rPr lang="en-US" sz="1800" dirty="0">
                <a:latin typeface="Arial" panose="020B0604020202020204" pitchFamily="34" charset="0"/>
                <a:cs typeface="Arial" panose="020B0604020202020204" pitchFamily="34" charset="0"/>
              </a:rPr>
              <a:t>Identify learners eligible for accommodations with regard to examinations and assessments in terms of the level and nature of support required </a:t>
            </a:r>
          </a:p>
          <a:p>
            <a:pPr algn="just"/>
            <a:r>
              <a:rPr lang="en-US" sz="1800" dirty="0">
                <a:latin typeface="Arial" panose="020B0604020202020204" pitchFamily="34" charset="0"/>
                <a:cs typeface="Arial" panose="020B0604020202020204" pitchFamily="34" charset="0"/>
              </a:rPr>
              <a:t>Liaise with parents</a:t>
            </a:r>
          </a:p>
          <a:p>
            <a:pPr algn="just"/>
            <a:r>
              <a:rPr lang="en-US" sz="1800" dirty="0">
                <a:latin typeface="Arial" panose="020B0604020202020204" pitchFamily="34" charset="0"/>
                <a:cs typeface="Arial" panose="020B0604020202020204" pitchFamily="34" charset="0"/>
              </a:rPr>
              <a:t>Obtain relevant reports</a:t>
            </a:r>
          </a:p>
          <a:p>
            <a:pPr algn="just"/>
            <a:r>
              <a:rPr lang="en-US" sz="1800" dirty="0">
                <a:latin typeface="Arial" panose="020B0604020202020204" pitchFamily="34" charset="0"/>
                <a:cs typeface="Arial" panose="020B0604020202020204" pitchFamily="34" charset="0"/>
              </a:rPr>
              <a:t>The initial assessment will be conducted by the SBAC by using the SIAS policy</a:t>
            </a:r>
          </a:p>
          <a:p>
            <a:pPr algn="just"/>
            <a:r>
              <a:rPr lang="en-US" sz="1800" dirty="0">
                <a:latin typeface="Arial" panose="020B0604020202020204" pitchFamily="34" charset="0"/>
                <a:cs typeface="Arial" panose="020B0604020202020204" pitchFamily="34" charset="0"/>
              </a:rPr>
              <a:t>Where there are specialist support services at the school they are required to submit relevant, current and comprehensive information on the learner, applicable to their areas of expertise, which will support the request for the accommodation</a:t>
            </a:r>
          </a:p>
          <a:p>
            <a:pPr algn="just"/>
            <a:r>
              <a:rPr lang="en-US" sz="1800" dirty="0">
                <a:latin typeface="Arial" panose="020B0604020202020204" pitchFamily="34" charset="0"/>
                <a:cs typeface="Arial" panose="020B0604020202020204" pitchFamily="34" charset="0"/>
              </a:rPr>
              <a:t>Prepare and submit all applications to DBAC, requesting relevant </a:t>
            </a:r>
            <a:r>
              <a:rPr lang="en-US" sz="1800" dirty="0" smtClean="0">
                <a:latin typeface="Arial" panose="020B0604020202020204" pitchFamily="34" charset="0"/>
                <a:cs typeface="Arial" panose="020B0604020202020204" pitchFamily="34" charset="0"/>
              </a:rPr>
              <a:t>accommodations/concessions</a:t>
            </a:r>
            <a:endParaRPr lang="en-US" sz="1800" dirty="0">
              <a:latin typeface="Arial" panose="020B0604020202020204" pitchFamily="34" charset="0"/>
              <a:cs typeface="Arial" panose="020B0604020202020204" pitchFamily="34" charset="0"/>
            </a:endParaRPr>
          </a:p>
          <a:p>
            <a:pPr algn="just"/>
            <a:r>
              <a:rPr lang="en-US" sz="1800" dirty="0">
                <a:latin typeface="Arial" panose="020B0604020202020204" pitchFamily="34" charset="0"/>
                <a:cs typeface="Arial" panose="020B0604020202020204" pitchFamily="34" charset="0"/>
              </a:rPr>
              <a:t>Mediate the final decision in writing on applications to relevant stakeholders and implement appropriately</a:t>
            </a:r>
          </a:p>
          <a:p>
            <a:endParaRPr lang="en-US" dirty="0"/>
          </a:p>
        </p:txBody>
      </p:sp>
    </p:spTree>
    <p:extLst>
      <p:ext uri="{BB962C8B-B14F-4D97-AF65-F5344CB8AC3E}">
        <p14:creationId xmlns:p14="http://schemas.microsoft.com/office/powerpoint/2010/main" val="223848731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r>
              <a:rPr lang="en-US" sz="2400" b="1" dirty="0">
                <a:latin typeface="Arial" panose="020B0604020202020204" pitchFamily="34" charset="0"/>
                <a:cs typeface="Arial" panose="020B0604020202020204" pitchFamily="34" charset="0"/>
              </a:rPr>
              <a:t>PERIOD OF VALIDITY OF </a:t>
            </a:r>
            <a:r>
              <a:rPr lang="en-US" sz="2400" b="1" dirty="0" smtClean="0">
                <a:latin typeface="Arial" panose="020B0604020202020204" pitchFamily="34" charset="0"/>
                <a:cs typeface="Arial" panose="020B0604020202020204" pitchFamily="34" charset="0"/>
              </a:rPr>
              <a:t>REPORTS</a:t>
            </a:r>
          </a:p>
          <a:p>
            <a:pPr marL="0" indent="0">
              <a:buNone/>
            </a:pPr>
            <a:endParaRPr lang="en-US" sz="2400" b="1"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Medical Reports confirming a medical condition such as</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blind/deaf/autism/epilepsy and CP </a:t>
            </a:r>
            <a:r>
              <a:rPr lang="en-US" sz="2400" dirty="0">
                <a:latin typeface="Arial" panose="020B0604020202020204" pitchFamily="34" charset="0"/>
                <a:cs typeface="Arial" panose="020B0604020202020204" pitchFamily="34" charset="0"/>
              </a:rPr>
              <a:t>– valid from first 	</a:t>
            </a:r>
            <a:r>
              <a:rPr lang="en-US" sz="2400" dirty="0" smtClean="0">
                <a:latin typeface="Arial" panose="020B0604020202020204" pitchFamily="34" charset="0"/>
                <a:cs typeface="Arial" panose="020B0604020202020204" pitchFamily="34" charset="0"/>
              </a:rPr>
              <a:t>diagnosis</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from birth) – DO NOT need recent reports </a:t>
            </a:r>
          </a:p>
          <a:p>
            <a:r>
              <a:rPr lang="en-US" sz="2400" dirty="0">
                <a:latin typeface="Arial" panose="020B0604020202020204" pitchFamily="34" charset="0"/>
                <a:cs typeface="Arial" panose="020B0604020202020204" pitchFamily="34" charset="0"/>
              </a:rPr>
              <a:t>Psycho-educational reports –valid for 2 years – lenient</a:t>
            </a:r>
          </a:p>
          <a:p>
            <a:pPr marL="0" indent="0">
              <a:buNone/>
            </a:pPr>
            <a:endParaRPr lang="en-US" sz="2800" dirty="0">
              <a:highlight>
                <a:srgbClr val="FFFF00"/>
              </a:highlight>
            </a:endParaRPr>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396735055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34" y="1412384"/>
            <a:ext cx="9144000" cy="5445616"/>
          </a:xfrm>
        </p:spPr>
        <p:txBody>
          <a:bodyPr>
            <a:noAutofit/>
          </a:bodyPr>
          <a:lstStyle/>
          <a:p>
            <a:pPr marL="0" indent="0">
              <a:buNone/>
            </a:pPr>
            <a:r>
              <a:rPr lang="en-US" sz="2400" b="1" dirty="0">
                <a:latin typeface="Arial" panose="020B0604020202020204" pitchFamily="34" charset="0"/>
                <a:cs typeface="Arial" panose="020B0604020202020204" pitchFamily="34" charset="0"/>
              </a:rPr>
              <a:t>OTHER CHALLENGES WITH </a:t>
            </a:r>
            <a:r>
              <a:rPr lang="en-US" sz="2400" b="1" dirty="0" smtClean="0">
                <a:latin typeface="Arial" panose="020B0604020202020204" pitchFamily="34" charset="0"/>
                <a:cs typeface="Arial" panose="020B0604020202020204" pitchFamily="34" charset="0"/>
              </a:rPr>
              <a:t>REPORTS</a:t>
            </a:r>
          </a:p>
          <a:p>
            <a:pPr marL="0" indent="0">
              <a:buNone/>
            </a:pPr>
            <a:endParaRPr lang="en-US" sz="2400" b="1" dirty="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If </a:t>
            </a:r>
            <a:r>
              <a:rPr lang="en-US" sz="2400" b="1" dirty="0" err="1" smtClean="0">
                <a:latin typeface="Arial" panose="020B0604020202020204" pitchFamily="34" charset="0"/>
                <a:cs typeface="Arial" panose="020B0604020202020204" pitchFamily="34" charset="0"/>
              </a:rPr>
              <a:t>Rooi</a:t>
            </a:r>
            <a:r>
              <a:rPr lang="en-US" sz="2400" b="1" dirty="0" smtClean="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Appel</a:t>
            </a:r>
            <a:r>
              <a:rPr lang="en-US" sz="2400" b="1" dirty="0">
                <a:latin typeface="Arial" panose="020B0604020202020204" pitchFamily="34" charset="0"/>
                <a:cs typeface="Arial" panose="020B0604020202020204" pitchFamily="34" charset="0"/>
              </a:rPr>
              <a:t> </a:t>
            </a:r>
            <a:r>
              <a:rPr lang="en-US" sz="2400" b="1" dirty="0" smtClean="0">
                <a:latin typeface="Arial" panose="020B0604020202020204" pitchFamily="34" charset="0"/>
                <a:cs typeface="Arial" panose="020B0604020202020204" pitchFamily="34" charset="0"/>
              </a:rPr>
              <a:t>assessments are conducted-reports </a:t>
            </a:r>
            <a:r>
              <a:rPr lang="en-US" sz="2400" dirty="0">
                <a:latin typeface="Arial" panose="020B0604020202020204" pitchFamily="34" charset="0"/>
                <a:cs typeface="Arial" panose="020B0604020202020204" pitchFamily="34" charset="0"/>
              </a:rPr>
              <a:t>must be accompanied with a Psycho-educational assessment confirming a SLD diagnosis from DSM 5 confirming impairment in reading or written expression</a:t>
            </a:r>
          </a:p>
          <a:p>
            <a:r>
              <a:rPr lang="en-US" sz="2400" b="1" dirty="0">
                <a:latin typeface="Arial" panose="020B0604020202020204" pitchFamily="34" charset="0"/>
                <a:cs typeface="Arial" panose="020B0604020202020204" pitchFamily="34" charset="0"/>
              </a:rPr>
              <a:t>Sick notes </a:t>
            </a:r>
            <a:r>
              <a:rPr lang="en-US" sz="2400" dirty="0">
                <a:latin typeface="Arial" panose="020B0604020202020204" pitchFamily="34" charset="0"/>
                <a:cs typeface="Arial" panose="020B0604020202020204" pitchFamily="34" charset="0"/>
              </a:rPr>
              <a:t>inadequate to grant accommodations</a:t>
            </a:r>
          </a:p>
          <a:p>
            <a:r>
              <a:rPr lang="en-US" sz="2400" b="1" dirty="0">
                <a:latin typeface="Arial" panose="020B0604020202020204" pitchFamily="34" charset="0"/>
                <a:cs typeface="Arial" panose="020B0604020202020204" pitchFamily="34" charset="0"/>
              </a:rPr>
              <a:t>Letter from GP </a:t>
            </a:r>
            <a:r>
              <a:rPr lang="en-US" sz="2400" dirty="0">
                <a:latin typeface="Arial" panose="020B0604020202020204" pitchFamily="34" charset="0"/>
                <a:cs typeface="Arial" panose="020B0604020202020204" pitchFamily="34" charset="0"/>
              </a:rPr>
              <a:t>requesting “amanuensis” is insufficient</a:t>
            </a:r>
          </a:p>
          <a:p>
            <a:pPr marL="0" indent="0">
              <a:buNone/>
            </a:pPr>
            <a:endParaRPr lang="en-US" sz="2400" dirty="0">
              <a:latin typeface="Arial" panose="020B0604020202020204" pitchFamily="34" charset="0"/>
              <a:cs typeface="Arial" panose="020B0604020202020204" pitchFamily="34" charset="0"/>
            </a:endParaRPr>
          </a:p>
          <a:p>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21295775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836" y="1412384"/>
            <a:ext cx="8357786" cy="5039691"/>
          </a:xfrm>
        </p:spPr>
        <p:txBody>
          <a:bodyPr>
            <a:noAutofit/>
          </a:bodyPr>
          <a:lstStyle/>
          <a:p>
            <a:pPr marL="0" indent="0">
              <a:buNone/>
            </a:pPr>
            <a:r>
              <a:rPr lang="en-US" sz="2400" b="1" dirty="0">
                <a:latin typeface="Arial" panose="020B0604020202020204" pitchFamily="34" charset="0"/>
                <a:cs typeface="Arial" panose="020B0604020202020204" pitchFamily="34" charset="0"/>
              </a:rPr>
              <a:t>The following documents DO NOT confirm a diagnosis</a:t>
            </a:r>
            <a:r>
              <a:rPr lang="en-US" sz="2400" b="1" dirty="0" smtClean="0">
                <a:latin typeface="Arial" panose="020B0604020202020204" pitchFamily="34" charset="0"/>
                <a:cs typeface="Arial" panose="020B0604020202020204" pitchFamily="34" charset="0"/>
              </a:rPr>
              <a:t>:</a:t>
            </a:r>
          </a:p>
          <a:p>
            <a:pPr marL="0" indent="0">
              <a:buNone/>
            </a:pPr>
            <a:endParaRPr lang="en-US" sz="2400" b="1" dirty="0">
              <a:latin typeface="Arial" panose="020B0604020202020204" pitchFamily="34" charset="0"/>
              <a:cs typeface="Arial" panose="020B0604020202020204" pitchFamily="34" charset="0"/>
            </a:endParaRPr>
          </a:p>
          <a:p>
            <a:r>
              <a:rPr lang="en-US" sz="2400" b="1" dirty="0" err="1">
                <a:highlight>
                  <a:srgbClr val="00FF00"/>
                </a:highlight>
                <a:latin typeface="Arial" panose="020B0604020202020204" pitchFamily="34" charset="0"/>
                <a:cs typeface="Arial" panose="020B0604020202020204" pitchFamily="34" charset="0"/>
              </a:rPr>
              <a:t>Conners</a:t>
            </a:r>
            <a:r>
              <a:rPr lang="en-US" sz="2400" b="1" dirty="0">
                <a:highlight>
                  <a:srgbClr val="00FF00"/>
                </a:highlight>
                <a:latin typeface="Arial" panose="020B0604020202020204" pitchFamily="34" charset="0"/>
                <a:cs typeface="Arial" panose="020B0604020202020204" pitchFamily="34" charset="0"/>
              </a:rPr>
              <a:t> Comprehensive Behavior Rating Scales </a:t>
            </a:r>
            <a:r>
              <a:rPr lang="en-US" sz="2400" dirty="0">
                <a:latin typeface="Arial" panose="020B0604020202020204" pitchFamily="34" charset="0"/>
                <a:cs typeface="Arial" panose="020B0604020202020204" pitchFamily="34" charset="0"/>
              </a:rPr>
              <a:t>(</a:t>
            </a:r>
            <a:r>
              <a:rPr lang="en-US" sz="2400" dirty="0" err="1">
                <a:latin typeface="Arial" panose="020B0604020202020204" pitchFamily="34" charset="0"/>
                <a:cs typeface="Arial" panose="020B0604020202020204" pitchFamily="34" charset="0"/>
              </a:rPr>
              <a:t>Conners</a:t>
            </a:r>
            <a:r>
              <a:rPr lang="en-US" sz="2400" dirty="0">
                <a:latin typeface="Arial" panose="020B0604020202020204" pitchFamily="34" charset="0"/>
                <a:cs typeface="Arial" panose="020B0604020202020204" pitchFamily="34" charset="0"/>
              </a:rPr>
              <a:t> CBRS) multiple-choice questions that help </a:t>
            </a:r>
            <a:r>
              <a:rPr lang="en-US" sz="2400" dirty="0">
                <a:solidFill>
                  <a:srgbClr val="FF0000"/>
                </a:solidFill>
                <a:latin typeface="Arial" panose="020B0604020202020204" pitchFamily="34" charset="0"/>
                <a:cs typeface="Arial" panose="020B0604020202020204" pitchFamily="34" charset="0"/>
              </a:rPr>
              <a:t>screen</a:t>
            </a:r>
            <a:r>
              <a:rPr lang="en-US" sz="2400" dirty="0">
                <a:latin typeface="Arial" panose="020B0604020202020204" pitchFamily="34" charset="0"/>
                <a:cs typeface="Arial" panose="020B0604020202020204" pitchFamily="34" charset="0"/>
              </a:rPr>
              <a:t> for emotional, behavioral, and academic </a:t>
            </a:r>
            <a:r>
              <a:rPr lang="en-US" sz="2400" dirty="0" smtClean="0">
                <a:latin typeface="Arial" panose="020B0604020202020204" pitchFamily="34" charset="0"/>
                <a:cs typeface="Arial" panose="020B0604020202020204" pitchFamily="34" charset="0"/>
              </a:rPr>
              <a:t>disorders</a:t>
            </a:r>
          </a:p>
          <a:p>
            <a:pPr marL="0" indent="0">
              <a:buNone/>
            </a:pPr>
            <a:r>
              <a:rPr lang="en-US" sz="2400" dirty="0" smtClean="0">
                <a:latin typeface="Arial" panose="020B0604020202020204" pitchFamily="34" charset="0"/>
                <a:cs typeface="Arial" panose="020B0604020202020204" pitchFamily="34" charset="0"/>
              </a:rPr>
              <a:t> </a:t>
            </a:r>
            <a:endParaRPr lang="en-US" sz="2400" dirty="0">
              <a:latin typeface="Arial" panose="020B0604020202020204" pitchFamily="34" charset="0"/>
              <a:cs typeface="Arial" panose="020B0604020202020204" pitchFamily="34" charset="0"/>
            </a:endParaRPr>
          </a:p>
          <a:p>
            <a:r>
              <a:rPr lang="en-US" sz="2400" b="1" dirty="0">
                <a:highlight>
                  <a:srgbClr val="00FF00"/>
                </a:highlight>
                <a:latin typeface="Arial" panose="020B0604020202020204" pitchFamily="34" charset="0"/>
                <a:cs typeface="Arial" panose="020B0604020202020204" pitchFamily="34" charset="0"/>
              </a:rPr>
              <a:t>Copeland Symptom Checklist for Attention Deficit Disorders - Child and Adolescent Version</a:t>
            </a:r>
            <a:endParaRPr lang="en-US" sz="2400" dirty="0">
              <a:highlight>
                <a:srgbClr val="00FF00"/>
              </a:highlight>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This </a:t>
            </a:r>
            <a:r>
              <a:rPr lang="en-US" sz="2400" dirty="0">
                <a:solidFill>
                  <a:srgbClr val="FF0000"/>
                </a:solidFill>
                <a:latin typeface="Arial" panose="020B0604020202020204" pitchFamily="34" charset="0"/>
                <a:cs typeface="Arial" panose="020B0604020202020204" pitchFamily="34" charset="0"/>
              </a:rPr>
              <a:t>checklist </a:t>
            </a:r>
            <a:r>
              <a:rPr lang="en-US" sz="2400" dirty="0">
                <a:latin typeface="Arial" panose="020B0604020202020204" pitchFamily="34" charset="0"/>
                <a:cs typeface="Arial" panose="020B0604020202020204" pitchFamily="34" charset="0"/>
              </a:rPr>
              <a:t>is designed determine whether a child </a:t>
            </a:r>
            <a:r>
              <a:rPr lang="en-US" sz="2400" dirty="0" smtClean="0">
                <a:latin typeface="Arial" panose="020B0604020202020204" pitchFamily="34" charset="0"/>
                <a:cs typeface="Arial" panose="020B0604020202020204" pitchFamily="34" charset="0"/>
              </a:rPr>
              <a:t>or</a:t>
            </a:r>
          </a:p>
          <a:p>
            <a:pPr marL="0" indent="0">
              <a:buNone/>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   adolescent has </a:t>
            </a:r>
            <a:r>
              <a:rPr lang="en-US" sz="2400" dirty="0">
                <a:solidFill>
                  <a:srgbClr val="FF0000"/>
                </a:solidFill>
                <a:latin typeface="Arial" panose="020B0604020202020204" pitchFamily="34" charset="0"/>
                <a:cs typeface="Arial" panose="020B0604020202020204" pitchFamily="34" charset="0"/>
              </a:rPr>
              <a:t>symptoms</a:t>
            </a:r>
            <a:r>
              <a:rPr lang="en-US" sz="2400" dirty="0">
                <a:latin typeface="Arial" panose="020B0604020202020204" pitchFamily="34" charset="0"/>
                <a:cs typeface="Arial" panose="020B0604020202020204" pitchFamily="34" charset="0"/>
              </a:rPr>
              <a:t> characteristic of </a:t>
            </a:r>
            <a:r>
              <a:rPr lang="en-US" sz="2400" dirty="0" smtClean="0">
                <a:latin typeface="Arial" panose="020B0604020202020204" pitchFamily="34" charset="0"/>
                <a:cs typeface="Arial" panose="020B0604020202020204" pitchFamily="34" charset="0"/>
              </a:rPr>
              <a:t>ADHD</a:t>
            </a:r>
            <a:endParaRPr lang="en-US" sz="2400" dirty="0">
              <a:latin typeface="Arial" panose="020B0604020202020204" pitchFamily="34" charset="0"/>
              <a:cs typeface="Arial" panose="020B0604020202020204" pitchFamily="34" charset="0"/>
            </a:endParaRPr>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40604518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9282" y="1259101"/>
            <a:ext cx="8528703" cy="5064787"/>
          </a:xfrm>
        </p:spPr>
        <p:txBody>
          <a:bodyPr>
            <a:noAutofit/>
          </a:bodyPr>
          <a:lstStyle/>
          <a:p>
            <a:r>
              <a:rPr lang="en-US" sz="2400" b="1" dirty="0">
                <a:highlight>
                  <a:srgbClr val="00FF00"/>
                </a:highlight>
                <a:latin typeface="Arial" panose="020B0604020202020204" pitchFamily="34" charset="0"/>
                <a:cs typeface="Arial" panose="020B0604020202020204" pitchFamily="34" charset="0"/>
              </a:rPr>
              <a:t>The Vanderbilt Assessment Scale</a:t>
            </a:r>
            <a:endParaRPr lang="en-US" sz="2400" dirty="0">
              <a:highlight>
                <a:srgbClr val="00FF00"/>
              </a:highlight>
              <a:latin typeface="Arial" panose="020B0604020202020204" pitchFamily="34" charset="0"/>
              <a:cs typeface="Arial" panose="020B0604020202020204" pitchFamily="34" charset="0"/>
            </a:endParaRPr>
          </a:p>
          <a:p>
            <a:pPr marL="0" indent="0">
              <a:buNone/>
            </a:pPr>
            <a:r>
              <a:rPr lang="en-US" sz="2400" dirty="0" smtClean="0">
                <a:latin typeface="Arial" panose="020B0604020202020204" pitchFamily="34" charset="0"/>
                <a:cs typeface="Arial" panose="020B0604020202020204" pitchFamily="34" charset="0"/>
              </a:rPr>
              <a:t>This </a:t>
            </a:r>
            <a:r>
              <a:rPr lang="en-US" sz="2400" dirty="0">
                <a:solidFill>
                  <a:srgbClr val="FF0000"/>
                </a:solidFill>
                <a:latin typeface="Arial" panose="020B0604020202020204" pitchFamily="34" charset="0"/>
                <a:cs typeface="Arial" panose="020B0604020202020204" pitchFamily="34" charset="0"/>
              </a:rPr>
              <a:t>rating scale </a:t>
            </a:r>
            <a:r>
              <a:rPr lang="en-US" sz="2400" dirty="0">
                <a:latin typeface="Arial" panose="020B0604020202020204" pitchFamily="34" charset="0"/>
                <a:cs typeface="Arial" panose="020B0604020202020204" pitchFamily="34" charset="0"/>
              </a:rPr>
              <a:t>is used by professionals to </a:t>
            </a:r>
            <a:r>
              <a:rPr lang="en-US" sz="2400" dirty="0">
                <a:solidFill>
                  <a:srgbClr val="FF0000"/>
                </a:solidFill>
                <a:latin typeface="Arial" panose="020B0604020202020204" pitchFamily="34" charset="0"/>
                <a:cs typeface="Arial" panose="020B0604020202020204" pitchFamily="34" charset="0"/>
              </a:rPr>
              <a:t>screen</a:t>
            </a:r>
            <a:r>
              <a:rPr lang="en-US" sz="2400" dirty="0">
                <a:latin typeface="Arial" panose="020B0604020202020204" pitchFamily="34" charset="0"/>
                <a:cs typeface="Arial" panose="020B0604020202020204" pitchFamily="34" charset="0"/>
              </a:rPr>
              <a:t> for </a:t>
            </a:r>
            <a:r>
              <a:rPr lang="en-US" sz="2400" dirty="0" smtClean="0">
                <a:latin typeface="Arial" panose="020B0604020202020204" pitchFamily="34" charset="0"/>
                <a:cs typeface="Arial" panose="020B0604020202020204" pitchFamily="34" charset="0"/>
              </a:rPr>
              <a:t>ADHD</a:t>
            </a:r>
            <a:r>
              <a:rPr lang="en-US" sz="2400" dirty="0">
                <a:latin typeface="Arial" panose="020B0604020202020204" pitchFamily="34" charset="0"/>
                <a:cs typeface="Arial" panose="020B0604020202020204" pitchFamily="34" charset="0"/>
              </a:rPr>
              <a:t>, oppositional defiant disorder, conduct disorder, </a:t>
            </a:r>
            <a:r>
              <a:rPr lang="en-US" sz="2400" dirty="0" smtClean="0">
                <a:latin typeface="Arial" panose="020B0604020202020204" pitchFamily="34" charset="0"/>
                <a:cs typeface="Arial" panose="020B0604020202020204" pitchFamily="34" charset="0"/>
              </a:rPr>
              <a:t>anxiety </a:t>
            </a:r>
            <a:r>
              <a:rPr lang="en-US" sz="2400" dirty="0">
                <a:latin typeface="Arial" panose="020B0604020202020204" pitchFamily="34" charset="0"/>
                <a:cs typeface="Arial" panose="020B0604020202020204" pitchFamily="34" charset="0"/>
              </a:rPr>
              <a:t>and depression in </a:t>
            </a:r>
            <a:r>
              <a:rPr lang="en-US" sz="2400" dirty="0" smtClean="0">
                <a:latin typeface="Arial" panose="020B0604020202020204" pitchFamily="34" charset="0"/>
                <a:cs typeface="Arial" panose="020B0604020202020204" pitchFamily="34" charset="0"/>
              </a:rPr>
              <a:t>children </a:t>
            </a:r>
          </a:p>
          <a:p>
            <a:pPr marL="0" indent="0">
              <a:buNone/>
            </a:pPr>
            <a:endParaRPr lang="en-US" sz="2400" dirty="0">
              <a:latin typeface="Arial" panose="020B0604020202020204" pitchFamily="34" charset="0"/>
              <a:cs typeface="Arial" panose="020B0604020202020204" pitchFamily="34" charset="0"/>
            </a:endParaRPr>
          </a:p>
          <a:p>
            <a:pPr fontAlgn="base"/>
            <a:r>
              <a:rPr lang="en-US" sz="2400" b="1" dirty="0">
                <a:highlight>
                  <a:srgbClr val="00FF00"/>
                </a:highlight>
                <a:latin typeface="Arial" panose="020B0604020202020204" pitchFamily="34" charset="0"/>
                <a:cs typeface="Arial" panose="020B0604020202020204" pitchFamily="34" charset="0"/>
              </a:rPr>
              <a:t>Beck Youth Inventories</a:t>
            </a:r>
          </a:p>
          <a:p>
            <a:pPr marL="0" indent="0" fontAlgn="base">
              <a:buNone/>
            </a:pPr>
            <a:r>
              <a:rPr lang="en-US" sz="2400" dirty="0" smtClean="0">
                <a:latin typeface="Arial" panose="020B0604020202020204" pitchFamily="34" charset="0"/>
                <a:cs typeface="Arial" panose="020B0604020202020204" pitchFamily="34" charset="0"/>
              </a:rPr>
              <a:t>5 </a:t>
            </a:r>
            <a:r>
              <a:rPr lang="en-US" sz="2400" dirty="0">
                <a:latin typeface="Arial" panose="020B0604020202020204" pitchFamily="34" charset="0"/>
                <a:cs typeface="Arial" panose="020B0604020202020204" pitchFamily="34" charset="0"/>
              </a:rPr>
              <a:t>separate inventories to assess for depression, 	anxiety, </a:t>
            </a:r>
            <a:r>
              <a:rPr lang="en-US" sz="2400" dirty="0" smtClean="0">
                <a:latin typeface="Arial" panose="020B0604020202020204" pitchFamily="34" charset="0"/>
                <a:cs typeface="Arial" panose="020B0604020202020204" pitchFamily="34" charset="0"/>
              </a:rPr>
              <a:t>anger</a:t>
            </a:r>
            <a:r>
              <a:rPr lang="en-US" sz="2400" dirty="0">
                <a:latin typeface="Arial" panose="020B0604020202020204" pitchFamily="34" charset="0"/>
                <a:cs typeface="Arial" panose="020B0604020202020204" pitchFamily="34" charset="0"/>
              </a:rPr>
              <a:t>, disruptive </a:t>
            </a:r>
            <a:r>
              <a:rPr lang="en-US" sz="2400" dirty="0" err="1">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self-concept.  </a:t>
            </a:r>
            <a:r>
              <a:rPr lang="en-US" sz="2400" dirty="0">
                <a:latin typeface="Arial" panose="020B0604020202020204" pitchFamily="34" charset="0"/>
                <a:cs typeface="Arial" panose="020B0604020202020204" pitchFamily="34" charset="0"/>
              </a:rPr>
              <a:t>Takes 5 </a:t>
            </a:r>
            <a:r>
              <a:rPr lang="en-US" sz="2400" dirty="0" smtClean="0">
                <a:latin typeface="Arial" panose="020B0604020202020204" pitchFamily="34" charset="0"/>
                <a:cs typeface="Arial" panose="020B0604020202020204" pitchFamily="34" charset="0"/>
              </a:rPr>
              <a:t>minutes </a:t>
            </a:r>
            <a:r>
              <a:rPr lang="en-US" sz="2400" dirty="0">
                <a:latin typeface="Arial" panose="020B0604020202020204" pitchFamily="34" charset="0"/>
                <a:cs typeface="Arial" panose="020B0604020202020204" pitchFamily="34" charset="0"/>
              </a:rPr>
              <a:t>to administer each </a:t>
            </a:r>
            <a:r>
              <a:rPr lang="en-US" sz="2400" dirty="0" smtClean="0">
                <a:latin typeface="Arial" panose="020B0604020202020204" pitchFamily="34" charset="0"/>
                <a:cs typeface="Arial" panose="020B0604020202020204" pitchFamily="34" charset="0"/>
              </a:rPr>
              <a:t>one</a:t>
            </a:r>
          </a:p>
          <a:p>
            <a:pPr marL="0" indent="0" fontAlgn="base">
              <a:buNone/>
            </a:pPr>
            <a:r>
              <a:rPr lang="en-US" sz="2400" dirty="0" smtClean="0">
                <a:latin typeface="Arial" panose="020B0604020202020204" pitchFamily="34" charset="0"/>
                <a:cs typeface="Arial" panose="020B0604020202020204" pitchFamily="34" charset="0"/>
              </a:rPr>
              <a:t>Results </a:t>
            </a:r>
            <a:r>
              <a:rPr lang="en-US" sz="2400" dirty="0">
                <a:latin typeface="Arial" panose="020B0604020202020204" pitchFamily="34" charset="0"/>
                <a:cs typeface="Arial" panose="020B0604020202020204" pitchFamily="34" charset="0"/>
              </a:rPr>
              <a:t>aid in the </a:t>
            </a:r>
            <a:r>
              <a:rPr lang="en-US" sz="2400" dirty="0">
                <a:solidFill>
                  <a:srgbClr val="FF0000"/>
                </a:solidFill>
                <a:latin typeface="Arial" panose="020B0604020202020204" pitchFamily="34" charset="0"/>
                <a:cs typeface="Arial" panose="020B0604020202020204" pitchFamily="34" charset="0"/>
              </a:rPr>
              <a:t>screening, planning</a:t>
            </a:r>
            <a:r>
              <a:rPr lang="en-US" sz="2400" dirty="0">
                <a:latin typeface="Arial" panose="020B0604020202020204" pitchFamily="34" charset="0"/>
                <a:cs typeface="Arial" panose="020B0604020202020204" pitchFamily="34" charset="0"/>
              </a:rPr>
              <a:t>, and </a:t>
            </a:r>
            <a:r>
              <a:rPr lang="en-US" sz="2400" dirty="0" smtClean="0">
                <a:latin typeface="Arial" panose="020B0604020202020204" pitchFamily="34" charset="0"/>
                <a:cs typeface="Arial" panose="020B0604020202020204" pitchFamily="34" charset="0"/>
              </a:rPr>
              <a:t>monitoring</a:t>
            </a:r>
          </a:p>
          <a:p>
            <a:pPr marL="0" indent="0">
              <a:buNone/>
            </a:pPr>
            <a:r>
              <a:rPr lang="en-US" sz="2400" dirty="0" smtClean="0">
                <a:latin typeface="Arial" panose="020B0604020202020204" pitchFamily="34" charset="0"/>
                <a:cs typeface="Arial" panose="020B0604020202020204" pitchFamily="34" charset="0"/>
              </a:rPr>
              <a:t>of </a:t>
            </a:r>
            <a:r>
              <a:rPr lang="en-US" sz="2400" dirty="0">
                <a:latin typeface="Arial" panose="020B0604020202020204" pitchFamily="34" charset="0"/>
                <a:cs typeface="Arial" panose="020B0604020202020204" pitchFamily="34" charset="0"/>
              </a:rPr>
              <a:t>	children for </a:t>
            </a:r>
            <a:r>
              <a:rPr lang="en-US" sz="2400" dirty="0">
                <a:solidFill>
                  <a:srgbClr val="FF0000"/>
                </a:solidFill>
                <a:latin typeface="Arial" panose="020B0604020202020204" pitchFamily="34" charset="0"/>
                <a:cs typeface="Arial" panose="020B0604020202020204" pitchFamily="34" charset="0"/>
              </a:rPr>
              <a:t>educational placement and clinical </a:t>
            </a:r>
            <a:r>
              <a:rPr lang="en-US" sz="2400" dirty="0" smtClean="0">
                <a:solidFill>
                  <a:srgbClr val="FF0000"/>
                </a:solidFill>
                <a:latin typeface="Arial" panose="020B0604020202020204" pitchFamily="34" charset="0"/>
                <a:cs typeface="Arial" panose="020B0604020202020204" pitchFamily="34" charset="0"/>
              </a:rPr>
              <a:t>treatment</a:t>
            </a:r>
            <a:r>
              <a:rPr lang="en-US" sz="2400" dirty="0">
                <a:solidFill>
                  <a:srgbClr val="FF0000"/>
                </a:solidFill>
                <a:latin typeface="Arial" panose="020B0604020202020204" pitchFamily="34" charset="0"/>
                <a:cs typeface="Arial" panose="020B0604020202020204" pitchFamily="34" charset="0"/>
              </a:rPr>
              <a:t>.</a:t>
            </a:r>
            <a:endParaRPr lang="en-ZA" sz="2400" dirty="0">
              <a:solidFill>
                <a:srgbClr val="FF0000"/>
              </a:solidFill>
              <a:latin typeface="Arial" panose="020B0604020202020204" pitchFamily="34" charset="0"/>
              <a:cs typeface="Arial" panose="020B0604020202020204" pitchFamily="34" charset="0"/>
            </a:endParaRPr>
          </a:p>
          <a:p>
            <a:pPr marL="0" indent="0">
              <a:buNone/>
            </a:pPr>
            <a:endParaRPr lang="en-ZA" sz="2400" dirty="0"/>
          </a:p>
        </p:txBody>
      </p:sp>
      <p:sp>
        <p:nvSpPr>
          <p:cNvPr id="4"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325664919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561" y="1674976"/>
            <a:ext cx="8460336" cy="4435267"/>
          </a:xfrm>
        </p:spPr>
        <p:txBody>
          <a:bodyPr>
            <a:noAutofit/>
          </a:bodyPr>
          <a:lstStyle/>
          <a:p>
            <a:r>
              <a:rPr lang="en-US" sz="2400" dirty="0">
                <a:latin typeface="Arial" panose="020B0604020202020204" pitchFamily="34" charset="0"/>
                <a:cs typeface="Arial" panose="020B0604020202020204" pitchFamily="34" charset="0"/>
              </a:rPr>
              <a:t>Using 1 Minute Reading Test to grant a reader – only sight words – unacceptable</a:t>
            </a:r>
          </a:p>
          <a:p>
            <a:r>
              <a:rPr lang="en-US" sz="2400" dirty="0">
                <a:latin typeface="Arial" panose="020B0604020202020204" pitchFamily="34" charset="0"/>
                <a:cs typeface="Arial" panose="020B0604020202020204" pitchFamily="34" charset="0"/>
              </a:rPr>
              <a:t>1 Min Mathematics to confirm dyscalculia – insufficient &amp; </a:t>
            </a:r>
            <a:r>
              <a:rPr lang="en-US" sz="2400" dirty="0" smtClean="0">
                <a:latin typeface="Arial" panose="020B0604020202020204" pitchFamily="34" charset="0"/>
                <a:cs typeface="Arial" panose="020B0604020202020204" pitchFamily="34" charset="0"/>
              </a:rPr>
              <a:t>inappropriate</a:t>
            </a:r>
          </a:p>
          <a:p>
            <a:pPr marL="0" indent="0">
              <a:buNone/>
            </a:pPr>
            <a:r>
              <a:rPr lang="en-US" sz="2400" b="1" dirty="0" smtClean="0">
                <a:latin typeface="Arial" panose="020B0604020202020204" pitchFamily="34" charset="0"/>
                <a:cs typeface="Arial" panose="020B0604020202020204" pitchFamily="34" charset="0"/>
              </a:rPr>
              <a:t>ENGAGE </a:t>
            </a:r>
            <a:r>
              <a:rPr lang="en-US" sz="2400" b="1" dirty="0">
                <a:latin typeface="Arial" panose="020B0604020202020204" pitchFamily="34" charset="0"/>
                <a:cs typeface="Arial" panose="020B0604020202020204" pitchFamily="34" charset="0"/>
              </a:rPr>
              <a:t>WITH PROFESSIONALS</a:t>
            </a:r>
          </a:p>
          <a:p>
            <a:r>
              <a:rPr lang="en-US" sz="2400" dirty="0">
                <a:latin typeface="Arial" panose="020B0604020202020204" pitchFamily="34" charset="0"/>
                <a:cs typeface="Arial" panose="020B0604020202020204" pitchFamily="34" charset="0"/>
              </a:rPr>
              <a:t>Report is </a:t>
            </a:r>
            <a:r>
              <a:rPr lang="en-US" sz="2400" dirty="0" smtClean="0">
                <a:latin typeface="Arial" panose="020B0604020202020204" pitchFamily="34" charset="0"/>
                <a:cs typeface="Arial" panose="020B0604020202020204" pitchFamily="34" charset="0"/>
              </a:rPr>
              <a:t>too </a:t>
            </a:r>
            <a:r>
              <a:rPr lang="en-US" sz="2400" dirty="0">
                <a:latin typeface="Arial" panose="020B0604020202020204" pitchFamily="34" charset="0"/>
                <a:cs typeface="Arial" panose="020B0604020202020204" pitchFamily="34" charset="0"/>
              </a:rPr>
              <a:t>brief – not providing adequate information</a:t>
            </a:r>
          </a:p>
          <a:p>
            <a:r>
              <a:rPr lang="en-US" sz="2400" dirty="0">
                <a:latin typeface="Arial" panose="020B0604020202020204" pitchFamily="34" charset="0"/>
                <a:cs typeface="Arial" panose="020B0604020202020204" pitchFamily="34" charset="0"/>
              </a:rPr>
              <a:t>Therapist report stating the learner has CP – disadvantage to learner</a:t>
            </a:r>
          </a:p>
          <a:p>
            <a:r>
              <a:rPr lang="en-US" sz="2400" dirty="0">
                <a:latin typeface="Arial" panose="020B0604020202020204" pitchFamily="34" charset="0"/>
                <a:cs typeface="Arial" panose="020B0604020202020204" pitchFamily="34" charset="0"/>
              </a:rPr>
              <a:t>“Below Average” – in Cognitive Assessments -must be specific – call psychologist to get scores.</a:t>
            </a:r>
          </a:p>
          <a:p>
            <a:endParaRPr lang="en-US" sz="2800" b="1" dirty="0"/>
          </a:p>
          <a:p>
            <a:pPr marL="0" indent="0">
              <a:buNone/>
            </a:pPr>
            <a:endParaRPr lang="en-US" sz="2800" dirty="0"/>
          </a:p>
          <a:p>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8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11915561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0576" y="1504060"/>
            <a:ext cx="7545936" cy="4700187"/>
          </a:xfrm>
        </p:spPr>
        <p:txBody>
          <a:bodyPr>
            <a:noAutofit/>
          </a:bodyPr>
          <a:lstStyle/>
          <a:p>
            <a:r>
              <a:rPr lang="en-US" sz="2400" dirty="0">
                <a:latin typeface="Arial" panose="020B0604020202020204" pitchFamily="34" charset="0"/>
                <a:cs typeface="Arial" panose="020B0604020202020204" pitchFamily="34" charset="0"/>
              </a:rPr>
              <a:t>Read professional reports and do not accept  </a:t>
            </a:r>
            <a:r>
              <a:rPr lang="en-US" sz="2400" dirty="0" smtClean="0">
                <a:latin typeface="Arial" panose="020B0604020202020204" pitchFamily="34" charset="0"/>
                <a:cs typeface="Arial" panose="020B0604020202020204" pitchFamily="34" charset="0"/>
              </a:rPr>
              <a:t>any report at face </a:t>
            </a:r>
            <a:r>
              <a:rPr lang="en-US" sz="2400" dirty="0">
                <a:latin typeface="Arial" panose="020B0604020202020204" pitchFamily="34" charset="0"/>
                <a:cs typeface="Arial" panose="020B0604020202020204" pitchFamily="34" charset="0"/>
              </a:rPr>
              <a:t>value</a:t>
            </a:r>
          </a:p>
          <a:p>
            <a:pPr marL="0" indent="0">
              <a:buNone/>
            </a:pPr>
            <a:r>
              <a:rPr lang="en-US" sz="2400" dirty="0">
                <a:latin typeface="Arial" panose="020B0604020202020204" pitchFamily="34" charset="0"/>
                <a:cs typeface="Arial" panose="020B0604020202020204" pitchFamily="34" charset="0"/>
              </a:rPr>
              <a:t>	- SID learner diagnosed with dyslexia???</a:t>
            </a:r>
          </a:p>
          <a:p>
            <a:pPr marL="0" indent="0">
              <a:buNone/>
            </a:pPr>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DO NOT APPROVE GRADE 10, 11 &amp; 12 </a:t>
            </a:r>
            <a:r>
              <a:rPr lang="en-US" sz="2400" b="1" dirty="0" smtClean="0">
                <a:latin typeface="Arial" panose="020B0604020202020204" pitchFamily="34" charset="0"/>
                <a:cs typeface="Arial" panose="020B0604020202020204" pitchFamily="34" charset="0"/>
              </a:rPr>
              <a:t>ACCOMMODATIONS</a:t>
            </a:r>
          </a:p>
          <a:p>
            <a:endParaRPr lang="en-US" sz="2400" b="1" dirty="0" smtClean="0">
              <a:latin typeface="Arial" panose="020B0604020202020204" pitchFamily="34" charset="0"/>
              <a:cs typeface="Arial" panose="020B0604020202020204" pitchFamily="34" charset="0"/>
            </a:endParaRPr>
          </a:p>
          <a:p>
            <a:r>
              <a:rPr lang="en-US" sz="2400" b="1" dirty="0" smtClean="0">
                <a:latin typeface="Arial" panose="020B0604020202020204" pitchFamily="34" charset="0"/>
                <a:cs typeface="Arial" panose="020B0604020202020204" pitchFamily="34" charset="0"/>
              </a:rPr>
              <a:t>APPROVAL IS DONE BY THE PBAC</a:t>
            </a:r>
            <a:endParaRPr lang="en-US" sz="2400" b="1" dirty="0">
              <a:latin typeface="Arial" panose="020B0604020202020204" pitchFamily="34" charset="0"/>
              <a:cs typeface="Arial" panose="020B0604020202020204" pitchFamily="34" charset="0"/>
            </a:endParaRPr>
          </a:p>
          <a:p>
            <a:pPr marL="0" indent="0">
              <a:buNone/>
            </a:pPr>
            <a:endParaRPr lang="en-US" sz="2400" dirty="0"/>
          </a:p>
          <a:p>
            <a:pPr marL="0" indent="0">
              <a:buNone/>
            </a:pPr>
            <a:r>
              <a:rPr lang="en-US" sz="2400" dirty="0"/>
              <a:t> </a:t>
            </a:r>
          </a:p>
          <a:p>
            <a:endParaRPr lang="en-US" sz="2400" dirty="0"/>
          </a:p>
          <a:p>
            <a:endParaRPr lang="en-ZA" sz="2400" dirty="0"/>
          </a:p>
          <a:p>
            <a:pPr marL="0" indent="0">
              <a:buNone/>
            </a:pPr>
            <a:endParaRPr lang="en-ZA" sz="2400" dirty="0"/>
          </a:p>
        </p:txBody>
      </p:sp>
      <p:sp>
        <p:nvSpPr>
          <p:cNvPr id="4" name="Title 1"/>
          <p:cNvSpPr>
            <a:spLocks noGrp="1"/>
          </p:cNvSpPr>
          <p:nvPr>
            <p:ph type="title"/>
          </p:nvPr>
        </p:nvSpPr>
        <p:spPr/>
        <p:txBody>
          <a:bodyPr>
            <a:noAutofit/>
          </a:bodyPr>
          <a:lstStyle/>
          <a:p>
            <a:r>
              <a:rPr lang="en-ZA" sz="2400" dirty="0">
                <a:latin typeface="Arial" panose="020B0604020202020204" pitchFamily="34" charset="0"/>
                <a:cs typeface="Arial" panose="020B0604020202020204" pitchFamily="34" charset="0"/>
              </a:rPr>
              <a:t>CHALLENGES…</a:t>
            </a:r>
          </a:p>
        </p:txBody>
      </p:sp>
    </p:spTree>
    <p:extLst>
      <p:ext uri="{BB962C8B-B14F-4D97-AF65-F5344CB8AC3E}">
        <p14:creationId xmlns:p14="http://schemas.microsoft.com/office/powerpoint/2010/main" val="11133183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7180" y="2084085"/>
            <a:ext cx="3439236" cy="1569660"/>
          </a:xfrm>
          <a:prstGeom prst="rect">
            <a:avLst/>
          </a:prstGeom>
          <a:noFill/>
        </p:spPr>
        <p:txBody>
          <a:bodyPr wrap="square" rtlCol="0">
            <a:spAutoFit/>
          </a:bodyPr>
          <a:lstStyle/>
          <a:p>
            <a:r>
              <a:rPr lang="en-ZA" sz="2400" b="1" dirty="0">
                <a:solidFill>
                  <a:schemeClr val="bg1"/>
                </a:solidFill>
                <a:latin typeface="French Script MT" panose="03020402040607040605" pitchFamily="66" charset="0"/>
              </a:rPr>
              <a:t>THANK YOU FOR ATTENDING</a:t>
            </a:r>
          </a:p>
          <a:p>
            <a:endParaRPr lang="en-ZA" sz="2400" b="1" dirty="0">
              <a:solidFill>
                <a:schemeClr val="bg1"/>
              </a:solidFill>
              <a:latin typeface="French Script MT" panose="03020402040607040605" pitchFamily="66" charset="0"/>
            </a:endParaRPr>
          </a:p>
          <a:p>
            <a:r>
              <a:rPr lang="en-ZA" sz="2400" b="1" dirty="0">
                <a:solidFill>
                  <a:schemeClr val="bg1"/>
                </a:solidFill>
                <a:latin typeface="French Script MT" panose="03020402040607040605" pitchFamily="66" charset="0"/>
              </a:rPr>
              <a:t>DRIVE SAFELY</a:t>
            </a:r>
          </a:p>
        </p:txBody>
      </p:sp>
      <p:sp>
        <p:nvSpPr>
          <p:cNvPr id="6" name="Content Placeholder 5"/>
          <p:cNvSpPr>
            <a:spLocks noGrp="1"/>
          </p:cNvSpPr>
          <p:nvPr>
            <p:ph idx="1"/>
          </p:nvPr>
        </p:nvSpPr>
        <p:spPr/>
        <p:txBody>
          <a:bodyPr/>
          <a:lstStyle/>
          <a:p>
            <a:pPr marL="0" indent="0">
              <a:buNone/>
            </a:pPr>
            <a:endParaRPr lang="en-ZA" dirty="0"/>
          </a:p>
        </p:txBody>
      </p:sp>
      <p:sp>
        <p:nvSpPr>
          <p:cNvPr id="9" name="Rectangle 8"/>
          <p:cNvSpPr/>
          <p:nvPr/>
        </p:nvSpPr>
        <p:spPr>
          <a:xfrm>
            <a:off x="1007180" y="2986753"/>
            <a:ext cx="8013659" cy="1754326"/>
          </a:xfrm>
          <a:prstGeom prst="rect">
            <a:avLst/>
          </a:prstGeom>
          <a:noFill/>
        </p:spPr>
        <p:txBody>
          <a:bodyPr wrap="square" lIns="91440" tIns="45720" rIns="91440" bIns="45720">
            <a:spAutoFit/>
          </a:bodyPr>
          <a:lstStyle/>
          <a:p>
            <a:pPr algn="ctr"/>
            <a:r>
              <a:rPr lang="en-US" sz="5400" b="1" dirty="0">
                <a:ln w="12700">
                  <a:solidFill>
                    <a:schemeClr val="accent1"/>
                  </a:solidFill>
                  <a:prstDash val="solid"/>
                </a:ln>
                <a:pattFill prst="pct50">
                  <a:fgClr>
                    <a:schemeClr val="accent1"/>
                  </a:fgClr>
                  <a:bgClr>
                    <a:schemeClr val="accent1">
                      <a:lumMod val="20000"/>
                      <a:lumOff val="80000"/>
                    </a:schemeClr>
                  </a:bgClr>
                </a:pattFill>
              </a:rPr>
              <a:t>THANK YOU FOR YOUR ATTENDANCE</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ndParaRPr>
          </a:p>
        </p:txBody>
      </p:sp>
      <p:sp>
        <p:nvSpPr>
          <p:cNvPr id="4" name="Title 3">
            <a:extLst>
              <a:ext uri="{FF2B5EF4-FFF2-40B4-BE49-F238E27FC236}">
                <a16:creationId xmlns:a16="http://schemas.microsoft.com/office/drawing/2014/main" xmlns="" id="{6EB9A8A3-38A5-45D2-BF3A-7AAD366048B7}"/>
              </a:ext>
            </a:extLst>
          </p:cNvPr>
          <p:cNvSpPr>
            <a:spLocks noGrp="1"/>
          </p:cNvSpPr>
          <p:nvPr>
            <p:ph type="title"/>
          </p:nvPr>
        </p:nvSpPr>
        <p:spPr/>
        <p:txBody>
          <a:bodyPr>
            <a:noAutofit/>
          </a:bodyPr>
          <a:lstStyle/>
          <a:p>
            <a:r>
              <a:rPr lang="en-US" sz="2400" dirty="0" smtClean="0">
                <a:latin typeface="Arial" panose="020B0604020202020204" pitchFamily="34" charset="0"/>
                <a:cs typeface="Arial" panose="020B0604020202020204" pitchFamily="34" charset="0"/>
              </a:rPr>
              <a:t>QUESTIONS AND ANSWERS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811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57C55E-791D-451D-AB93-45D8F3D3FB5F}"/>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DISTRICT BASED ACCOMMODATIONS COMMITTEE</a:t>
            </a:r>
          </a:p>
        </p:txBody>
      </p:sp>
      <p:sp>
        <p:nvSpPr>
          <p:cNvPr id="3" name="Content Placeholder 2">
            <a:extLst>
              <a:ext uri="{FF2B5EF4-FFF2-40B4-BE49-F238E27FC236}">
                <a16:creationId xmlns:a16="http://schemas.microsoft.com/office/drawing/2014/main" xmlns="" id="{C49888D6-4884-4C58-BD18-7BE7C1F11B2A}"/>
              </a:ext>
            </a:extLst>
          </p:cNvPr>
          <p:cNvSpPr>
            <a:spLocks noGrp="1"/>
          </p:cNvSpPr>
          <p:nvPr>
            <p:ph idx="1"/>
          </p:nvPr>
        </p:nvSpPr>
        <p:spPr/>
        <p:txBody>
          <a:bodyPr>
            <a:normAutofit/>
          </a:bodyPr>
          <a:lstStyle/>
          <a:p>
            <a:pPr algn="just"/>
            <a:r>
              <a:rPr lang="en-US" sz="2000" dirty="0">
                <a:latin typeface="Arial" panose="020B0604020202020204" pitchFamily="34" charset="0"/>
                <a:cs typeface="Arial" panose="020B0604020202020204" pitchFamily="34" charset="0"/>
              </a:rPr>
              <a:t>Mediate the relevant policies and provincial guideline documents to SBAC</a:t>
            </a:r>
          </a:p>
          <a:p>
            <a:pPr algn="just"/>
            <a:r>
              <a:rPr lang="en-US" sz="2000" dirty="0">
                <a:latin typeface="Arial" panose="020B0604020202020204" pitchFamily="34" charset="0"/>
                <a:cs typeface="Arial" panose="020B0604020202020204" pitchFamily="34" charset="0"/>
              </a:rPr>
              <a:t>Develop a DBAC management and training plan</a:t>
            </a:r>
          </a:p>
          <a:p>
            <a:pPr algn="just"/>
            <a:r>
              <a:rPr lang="en-US" sz="2000" dirty="0">
                <a:latin typeface="Arial" panose="020B0604020202020204" pitchFamily="34" charset="0"/>
                <a:cs typeface="Arial" panose="020B0604020202020204" pitchFamily="34" charset="0"/>
              </a:rPr>
              <a:t>Submit to PBAC for quality assurance and approval</a:t>
            </a:r>
          </a:p>
          <a:p>
            <a:pPr algn="just"/>
            <a:r>
              <a:rPr lang="en-US" sz="2000" dirty="0">
                <a:latin typeface="Arial" panose="020B0604020202020204" pitchFamily="34" charset="0"/>
                <a:cs typeface="Arial" panose="020B0604020202020204" pitchFamily="34" charset="0"/>
              </a:rPr>
              <a:t>Further assessments, if required, will be facilitated by the DBAC</a:t>
            </a:r>
          </a:p>
          <a:p>
            <a:pPr algn="just"/>
            <a:r>
              <a:rPr lang="en-US" sz="2000" dirty="0">
                <a:latin typeface="Arial" panose="020B0604020202020204" pitchFamily="34" charset="0"/>
                <a:cs typeface="Arial" panose="020B0604020202020204" pitchFamily="34" charset="0"/>
              </a:rPr>
              <a:t>Consider applications for examination and assessment accommodations received from SBAC, verify documentation of learners and recommend the appropriate accommodations in terms of DBE form 124</a:t>
            </a:r>
          </a:p>
          <a:p>
            <a:pPr algn="just"/>
            <a:r>
              <a:rPr lang="en-US" sz="2000" dirty="0">
                <a:latin typeface="Arial" panose="020B0604020202020204" pitchFamily="34" charset="0"/>
                <a:cs typeface="Arial" panose="020B0604020202020204" pitchFamily="34" charset="0"/>
              </a:rPr>
              <a:t>Process accommodations applications from Grade </a:t>
            </a:r>
            <a:r>
              <a:rPr lang="en-US" sz="2000" dirty="0" smtClean="0">
                <a:latin typeface="Arial" panose="020B0604020202020204" pitchFamily="34" charset="0"/>
                <a:cs typeface="Arial" panose="020B0604020202020204" pitchFamily="34" charset="0"/>
              </a:rPr>
              <a:t>1-9 (</a:t>
            </a:r>
            <a:r>
              <a:rPr lang="en-US" sz="2000" dirty="0">
                <a:latin typeface="Arial" panose="020B0604020202020204" pitchFamily="34" charset="0"/>
                <a:cs typeface="Arial" panose="020B0604020202020204" pitchFamily="34" charset="0"/>
              </a:rPr>
              <a:t>approval of readers and scribes to be done at PBAC)</a:t>
            </a:r>
          </a:p>
          <a:p>
            <a:pPr algn="just"/>
            <a:r>
              <a:rPr lang="en-US" sz="2000" dirty="0">
                <a:latin typeface="Arial" panose="020B0604020202020204" pitchFamily="34" charset="0"/>
                <a:cs typeface="Arial" panose="020B0604020202020204" pitchFamily="34" charset="0"/>
              </a:rPr>
              <a:t>Submit a summary of all applications with recommendations to the PBAC upon request and avail the relevant documentation and reports</a:t>
            </a:r>
          </a:p>
          <a:p>
            <a:endParaRPr lang="en-US" dirty="0"/>
          </a:p>
        </p:txBody>
      </p:sp>
    </p:spTree>
    <p:extLst>
      <p:ext uri="{BB962C8B-B14F-4D97-AF65-F5344CB8AC3E}">
        <p14:creationId xmlns:p14="http://schemas.microsoft.com/office/powerpoint/2010/main" val="56805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477610-6CAD-4047-9990-6E836B90B338}"/>
              </a:ext>
            </a:extLst>
          </p:cNvPr>
          <p:cNvSpPr>
            <a:spLocks noGrp="1"/>
          </p:cNvSpPr>
          <p:nvPr>
            <p:ph type="title"/>
          </p:nvPr>
        </p:nvSpPr>
        <p:spPr/>
        <p:txBody>
          <a:bodyPr>
            <a:noAutofit/>
          </a:bodyPr>
          <a:lstStyle/>
          <a:p>
            <a:r>
              <a:rPr lang="en-US" sz="2400" dirty="0">
                <a:latin typeface="Arial" panose="020B0604020202020204" pitchFamily="34" charset="0"/>
                <a:cs typeface="Arial" panose="020B0604020202020204" pitchFamily="34" charset="0"/>
              </a:rPr>
              <a:t>DBAC </a:t>
            </a:r>
            <a:r>
              <a:rPr lang="en-US" sz="2400" dirty="0" err="1" smtClean="0">
                <a:latin typeface="Arial" panose="020B0604020202020204" pitchFamily="34" charset="0"/>
                <a:cs typeface="Arial" panose="020B0604020202020204" pitchFamily="34" charset="0"/>
              </a:rPr>
              <a:t>cont</a:t>
            </a:r>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035D3069-7740-40E7-AC9B-7831D3A0615C}"/>
              </a:ext>
            </a:extLst>
          </p:cNvPr>
          <p:cNvSpPr>
            <a:spLocks noGrp="1"/>
          </p:cNvSpPr>
          <p:nvPr>
            <p:ph idx="1"/>
          </p:nvPr>
        </p:nvSpPr>
        <p:spPr/>
        <p:txBody>
          <a:bodyPr>
            <a:normAutofit fontScale="92500" lnSpcReduction="10000"/>
          </a:bodyPr>
          <a:lstStyle/>
          <a:p>
            <a:pPr algn="just"/>
            <a:r>
              <a:rPr lang="en-US" dirty="0">
                <a:latin typeface="Arial" panose="020B0604020202020204" pitchFamily="34" charset="0"/>
                <a:cs typeface="Arial" panose="020B0604020202020204" pitchFamily="34" charset="0"/>
              </a:rPr>
              <a:t>Identify, train and certify readers and scribes (certificate valid for two years)</a:t>
            </a:r>
          </a:p>
          <a:p>
            <a:pPr algn="just"/>
            <a:r>
              <a:rPr lang="en-US" dirty="0">
                <a:latin typeface="Arial" panose="020B0604020202020204" pitchFamily="34" charset="0"/>
                <a:cs typeface="Arial" panose="020B0604020202020204" pitchFamily="34" charset="0"/>
              </a:rPr>
              <a:t>The DBAC must ensure that officials (LSE’s as well) are trained as invigilators, readers and scribes to assist in emergencies during assessment and exams</a:t>
            </a:r>
          </a:p>
          <a:p>
            <a:pPr algn="just"/>
            <a:r>
              <a:rPr lang="en-US" dirty="0">
                <a:latin typeface="Arial" panose="020B0604020202020204" pitchFamily="34" charset="0"/>
                <a:cs typeface="Arial" panose="020B0604020202020204" pitchFamily="34" charset="0"/>
              </a:rPr>
              <a:t>Mediate final decisions on applications in writing to the SBAC</a:t>
            </a:r>
          </a:p>
          <a:p>
            <a:pPr algn="just"/>
            <a:r>
              <a:rPr lang="en-US" dirty="0">
                <a:latin typeface="Arial" panose="020B0604020202020204" pitchFamily="34" charset="0"/>
                <a:cs typeface="Arial" panose="020B0604020202020204" pitchFamily="34" charset="0"/>
              </a:rPr>
              <a:t>Prepare required outcome letters for Grade 1-11 and distribute to SBAC</a:t>
            </a:r>
          </a:p>
          <a:p>
            <a:pPr algn="just"/>
            <a:r>
              <a:rPr lang="en-US" dirty="0">
                <a:latin typeface="Arial" panose="020B0604020202020204" pitchFamily="34" charset="0"/>
                <a:cs typeface="Arial" panose="020B0604020202020204" pitchFamily="34" charset="0"/>
              </a:rPr>
              <a:t>Submit appeals to </a:t>
            </a:r>
            <a:r>
              <a:rPr lang="en-US" dirty="0" smtClean="0">
                <a:latin typeface="Arial" panose="020B0604020202020204" pitchFamily="34" charset="0"/>
                <a:cs typeface="Arial" panose="020B0604020202020204" pitchFamily="34" charset="0"/>
              </a:rPr>
              <a:t>PBAC</a:t>
            </a:r>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algn="just"/>
            <a:endParaRPr lang="en-US" dirty="0">
              <a:latin typeface="Arial" panose="020B0604020202020204" pitchFamily="34" charset="0"/>
              <a:cs typeface="Arial" panose="020B0604020202020204" pitchFamily="34" charset="0"/>
            </a:endParaRPr>
          </a:p>
          <a:p>
            <a:pPr marL="0" indent="0" algn="just">
              <a:buNone/>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7361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5727</TotalTime>
  <Words>4455</Words>
  <Application>Microsoft Office PowerPoint</Application>
  <PresentationFormat>On-screen Show (4:3)</PresentationFormat>
  <Paragraphs>488</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Office Theme</vt:lpstr>
      <vt:lpstr>PowerPoint Presentation</vt:lpstr>
      <vt:lpstr>WHAT ARE ACCOMMODATIONS/CONCESSIONS?</vt:lpstr>
      <vt:lpstr>LEGISLATIVE FRAMEWORK</vt:lpstr>
      <vt:lpstr>ELIGIBILITY</vt:lpstr>
      <vt:lpstr>ELIGIBILITY Cont…</vt:lpstr>
      <vt:lpstr>STRUCTURES IN ACCOMMODATIONS/CONCESSIONS PROCESSES</vt:lpstr>
      <vt:lpstr>SCHOOL BASED ACCOMMODATIONS COMMITTEE</vt:lpstr>
      <vt:lpstr>DISTRICT BASED ACCOMMODATIONS COMMITTEE</vt:lpstr>
      <vt:lpstr>DBAC cont…</vt:lpstr>
      <vt:lpstr>PROVINCIAL BASED ACCOMMODATION COMMITTEE</vt:lpstr>
      <vt:lpstr>DIRECTORATE:ASSESSMENT AND EXAMINATIONS</vt:lpstr>
      <vt:lpstr>APPEALS</vt:lpstr>
      <vt:lpstr>Types of Accommodations/Concessions </vt:lpstr>
      <vt:lpstr>ADDITIONAL TIME</vt:lpstr>
      <vt:lpstr>USE OF A SCRIBE</vt:lpstr>
      <vt:lpstr>USE OF A READER</vt:lpstr>
      <vt:lpstr>   SEPARATE VENUE</vt:lpstr>
      <vt:lpstr>          USE OF A PERSONAL ASSISTANT</vt:lpstr>
      <vt:lpstr>HANDWRITING</vt:lpstr>
      <vt:lpstr> SPELLING</vt:lpstr>
      <vt:lpstr>             MEDICATION/ FOOD INTAKE</vt:lpstr>
      <vt:lpstr>REST BREAKS</vt:lpstr>
      <vt:lpstr>                 USE OF A COMPUTER</vt:lpstr>
      <vt:lpstr>                 USE OF A PROMPTER</vt:lpstr>
      <vt:lpstr>              BRAILLE &amp; LARGE PRINT</vt:lpstr>
      <vt:lpstr>DIGITAL RECORDER, VIDEO RECORDER, WEB-CAM </vt:lpstr>
      <vt:lpstr>SIGN LANGUAGE INTERPRETER</vt:lpstr>
      <vt:lpstr>   ADAPTED QUESTIONS</vt:lpstr>
      <vt:lpstr>EMERGENCY ACCOMMODATIONS</vt:lpstr>
      <vt:lpstr>CONCESSIONS </vt:lpstr>
      <vt:lpstr>CONCESSIONS Cont…</vt:lpstr>
      <vt:lpstr>DEVIATION FROM POLICY </vt:lpstr>
      <vt:lpstr>EVIDENCE REQUIRED</vt:lpstr>
      <vt:lpstr>EVIDENCE REQUIRED CONT….</vt:lpstr>
      <vt:lpstr>TRAINING OF READERS AND SCRIBES</vt:lpstr>
      <vt:lpstr>RESPONSIBILITY OF THE READER/SCRIBE</vt:lpstr>
      <vt:lpstr>RESPONSIBILITY OF THE READER/SCRIBE Cont..</vt:lpstr>
      <vt:lpstr>PROCEDURES PRECEDING THE USE OF A READER/SCRIBE</vt:lpstr>
      <vt:lpstr>PROCEDURES PRECEDING THE USE OF A READER/SCRIBE Cont..</vt:lpstr>
      <vt:lpstr>PROCEDURES WHEN MAKING USE OF A READER/SCRIBE Cont.</vt:lpstr>
      <vt:lpstr>PROCEDURES WHEN MAKING USE OF A READER/SCRIBE</vt:lpstr>
      <vt:lpstr>PROCEDURES WHEN MAKING USE OF A READER/SCRIBE</vt:lpstr>
      <vt:lpstr>PROCEDURES WHEN MAKING USE OF A READER/SCRIBE</vt:lpstr>
      <vt:lpstr>PROCEDURES WHEN MAKING USE OF A READER/SCRIBE</vt:lpstr>
      <vt:lpstr>PROCEDURES WHEN MAKING USE OF A READER/SCRIBE</vt:lpstr>
      <vt:lpstr>PROCEDURES WHEN MAKING USE OF A READER/SCRIBE</vt:lpstr>
      <vt:lpstr>Declaration (must be attached to question paper)</vt:lpstr>
      <vt:lpstr>CHALLENGES…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CHALLENGES</vt:lpstr>
      <vt:lpstr>CHALLENGES</vt:lpstr>
      <vt:lpstr>CHALLENGES -VERIFICATION / QUALITY ASSURANCE </vt:lpstr>
      <vt:lpstr>CHALLENGES…</vt:lpstr>
      <vt:lpstr>CHALLENGES…</vt:lpstr>
      <vt:lpstr>CHALLENGES…</vt:lpstr>
      <vt:lpstr>CHALLENGES</vt:lpstr>
      <vt:lpstr>Challenges continued…</vt:lpstr>
      <vt:lpstr>Challenges continued…..</vt:lpstr>
      <vt:lpstr>Challenges cont…</vt:lpstr>
      <vt:lpstr>CHALLENGES…</vt:lpstr>
      <vt:lpstr>CHALLENGES Cont…</vt:lpstr>
      <vt:lpstr>CHALLENGES Cont…</vt:lpstr>
      <vt:lpstr>CHALLENGES Cont…</vt:lpstr>
      <vt:lpstr>CHALLENGES…</vt:lpstr>
      <vt:lpstr>CHALLENGES…</vt:lpstr>
      <vt:lpstr>CHALLENGES…</vt:lpstr>
      <vt:lpstr>CHALLENGES…</vt:lpstr>
      <vt:lpstr>CHALLENGES…</vt:lpstr>
      <vt:lpstr>CHALLENGES…</vt:lpstr>
      <vt:lpstr>QUESTIONS AND ANSWERS</vt:lpstr>
    </vt:vector>
  </TitlesOfParts>
  <Company>Office of the Premier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Noble Mufhandu</dc:creator>
  <cp:lastModifiedBy>Rosy Nhlapo (GPEDU)</cp:lastModifiedBy>
  <cp:revision>308</cp:revision>
  <cp:lastPrinted>2016-03-10T10:35:28Z</cp:lastPrinted>
  <dcterms:created xsi:type="dcterms:W3CDTF">2014-10-09T09:11:33Z</dcterms:created>
  <dcterms:modified xsi:type="dcterms:W3CDTF">2019-01-30T13:30:38Z</dcterms:modified>
</cp:coreProperties>
</file>